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8" r:id="rId3"/>
    <p:sldId id="264" r:id="rId4"/>
    <p:sldId id="259" r:id="rId5"/>
    <p:sldId id="260" r:id="rId6"/>
    <p:sldId id="261" r:id="rId7"/>
    <p:sldId id="262" r:id="rId8"/>
    <p:sldId id="257" r:id="rId9"/>
    <p:sldId id="263"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200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62591-2C36-ED42-8D56-674964A2773F}" type="datetimeFigureOut">
              <a:rPr lang="en-US" smtClean="0"/>
              <a:t>10/24/16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7B670-ED0C-4341-8EA8-AEA2EDD09B03}" type="slidenum">
              <a:rPr lang="en-US" smtClean="0"/>
              <a:t>‹#›</a:t>
            </a:fld>
            <a:endParaRPr lang="en-US"/>
          </a:p>
        </p:txBody>
      </p:sp>
    </p:spTree>
    <p:extLst>
      <p:ext uri="{BB962C8B-B14F-4D97-AF65-F5344CB8AC3E}">
        <p14:creationId xmlns:p14="http://schemas.microsoft.com/office/powerpoint/2010/main" val="1116778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7B670-ED0C-4341-8EA8-AEA2EDD09B03}" type="slidenum">
              <a:rPr lang="en-US" smtClean="0"/>
              <a:t>5</a:t>
            </a:fld>
            <a:endParaRPr lang="en-US"/>
          </a:p>
        </p:txBody>
      </p:sp>
    </p:spTree>
    <p:extLst>
      <p:ext uri="{BB962C8B-B14F-4D97-AF65-F5344CB8AC3E}">
        <p14:creationId xmlns:p14="http://schemas.microsoft.com/office/powerpoint/2010/main" val="352863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9B5B1B-E199-2447-A853-F459C08502C5}"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24651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B5B1B-E199-2447-A853-F459C08502C5}"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331804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B5B1B-E199-2447-A853-F459C08502C5}"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3748192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B5B1B-E199-2447-A853-F459C08502C5}"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115164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9B5B1B-E199-2447-A853-F459C08502C5}"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1487717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B5B1B-E199-2447-A853-F459C08502C5}"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404544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B5B1B-E199-2447-A853-F459C08502C5}"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163268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B5B1B-E199-2447-A853-F459C08502C5}"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9616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B5B1B-E199-2447-A853-F459C08502C5}" type="datetimeFigureOut">
              <a:rPr lang="en-US" smtClean="0"/>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339117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9B5B1B-E199-2447-A853-F459C08502C5}"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74938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9B5B1B-E199-2447-A853-F459C08502C5}"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8259-BFE8-974C-89B9-B08DBE9EABC9}" type="slidenum">
              <a:rPr lang="en-US" smtClean="0"/>
              <a:t>‹#›</a:t>
            </a:fld>
            <a:endParaRPr lang="en-US"/>
          </a:p>
        </p:txBody>
      </p:sp>
    </p:spTree>
    <p:extLst>
      <p:ext uri="{BB962C8B-B14F-4D97-AF65-F5344CB8AC3E}">
        <p14:creationId xmlns:p14="http://schemas.microsoft.com/office/powerpoint/2010/main" val="31168886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B5B1B-E199-2447-A853-F459C08502C5}" type="datetimeFigureOut">
              <a:rPr lang="en-US" smtClean="0"/>
              <a:t>10/24/16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B8259-BFE8-974C-89B9-B08DBE9EABC9}" type="slidenum">
              <a:rPr lang="en-US" smtClean="0"/>
              <a:t>‹#›</a:t>
            </a:fld>
            <a:endParaRPr lang="en-US"/>
          </a:p>
        </p:txBody>
      </p:sp>
    </p:spTree>
    <p:extLst>
      <p:ext uri="{BB962C8B-B14F-4D97-AF65-F5344CB8AC3E}">
        <p14:creationId xmlns:p14="http://schemas.microsoft.com/office/powerpoint/2010/main" val="1718981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8773"/>
            <a:ext cx="8229600" cy="1781595"/>
          </a:xfrm>
        </p:spPr>
        <p:txBody>
          <a:bodyPr>
            <a:normAutofit fontScale="90000"/>
          </a:bodyPr>
          <a:lstStyle/>
          <a:p>
            <a:r>
              <a:rPr lang="en-US" sz="3600" dirty="0"/>
              <a:t>Edgar Degas</a:t>
            </a:r>
            <a:br>
              <a:rPr lang="en-US" sz="3600" dirty="0"/>
            </a:br>
            <a:r>
              <a:rPr lang="en-US" sz="2800" dirty="0"/>
              <a:t>(pronounced DAY-GAH)</a:t>
            </a:r>
            <a:br>
              <a:rPr lang="en-US" sz="2800" dirty="0"/>
            </a:br>
            <a:r>
              <a:rPr lang="en-US" sz="2800" dirty="0"/>
              <a:t>1834-1917</a:t>
            </a:r>
            <a:br>
              <a:rPr lang="en-US" sz="2800" dirty="0"/>
            </a:br>
            <a:r>
              <a:rPr lang="en-US" sz="2800" dirty="0"/>
              <a:t>Born in Paris, France</a:t>
            </a:r>
          </a:p>
        </p:txBody>
      </p:sp>
      <p:pic>
        <p:nvPicPr>
          <p:cNvPr id="6" name="Picture 5"/>
          <p:cNvPicPr>
            <a:picLocks noChangeAspect="1"/>
          </p:cNvPicPr>
          <p:nvPr/>
        </p:nvPicPr>
        <p:blipFill>
          <a:blip r:embed="rId2"/>
          <a:stretch>
            <a:fillRect/>
          </a:stretch>
        </p:blipFill>
        <p:spPr>
          <a:xfrm>
            <a:off x="5208174" y="2165324"/>
            <a:ext cx="2827661" cy="4084399"/>
          </a:xfrm>
          <a:prstGeom prst="rect">
            <a:avLst/>
          </a:prstGeom>
        </p:spPr>
      </p:pic>
      <p:pic>
        <p:nvPicPr>
          <p:cNvPr id="7" name="Picture 6"/>
          <p:cNvPicPr>
            <a:picLocks noChangeAspect="1"/>
          </p:cNvPicPr>
          <p:nvPr/>
        </p:nvPicPr>
        <p:blipFill>
          <a:blip r:embed="rId3"/>
          <a:stretch>
            <a:fillRect/>
          </a:stretch>
        </p:blipFill>
        <p:spPr>
          <a:xfrm>
            <a:off x="936923" y="1946485"/>
            <a:ext cx="3585537" cy="4513374"/>
          </a:xfrm>
          <a:prstGeom prst="rect">
            <a:avLst/>
          </a:prstGeom>
        </p:spPr>
      </p:pic>
      <p:sp>
        <p:nvSpPr>
          <p:cNvPr id="8" name="TextBox 7"/>
          <p:cNvSpPr txBox="1"/>
          <p:nvPr/>
        </p:nvSpPr>
        <p:spPr>
          <a:xfrm>
            <a:off x="1087321" y="6459859"/>
            <a:ext cx="3344195" cy="276999"/>
          </a:xfrm>
          <a:prstGeom prst="rect">
            <a:avLst/>
          </a:prstGeom>
          <a:noFill/>
        </p:spPr>
        <p:txBody>
          <a:bodyPr wrap="square" rtlCol="0">
            <a:spAutoFit/>
          </a:bodyPr>
          <a:lstStyle/>
          <a:p>
            <a:pPr algn="ctr"/>
            <a:r>
              <a:rPr lang="en-US" sz="1200" dirty="0"/>
              <a:t>Self Portrait, 1855 (about 20 years old)</a:t>
            </a:r>
          </a:p>
        </p:txBody>
      </p:sp>
    </p:spTree>
    <p:extLst>
      <p:ext uri="{BB962C8B-B14F-4D97-AF65-F5344CB8AC3E}">
        <p14:creationId xmlns:p14="http://schemas.microsoft.com/office/powerpoint/2010/main" val="203298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970" y="253617"/>
            <a:ext cx="4821613" cy="3323900"/>
          </a:xfrm>
          <a:prstGeom prst="rect">
            <a:avLst/>
          </a:prstGeom>
        </p:spPr>
      </p:pic>
      <p:sp>
        <p:nvSpPr>
          <p:cNvPr id="3" name="TextBox 2"/>
          <p:cNvSpPr txBox="1"/>
          <p:nvPr/>
        </p:nvSpPr>
        <p:spPr>
          <a:xfrm>
            <a:off x="5445742" y="1229464"/>
            <a:ext cx="3462977" cy="923330"/>
          </a:xfrm>
          <a:prstGeom prst="rect">
            <a:avLst/>
          </a:prstGeom>
          <a:noFill/>
        </p:spPr>
        <p:txBody>
          <a:bodyPr wrap="square" rtlCol="0">
            <a:spAutoFit/>
          </a:bodyPr>
          <a:lstStyle/>
          <a:p>
            <a:pPr algn="ctr"/>
            <a:r>
              <a:rPr lang="en-US" dirty="0"/>
              <a:t>Art project and sample art pieces from </a:t>
            </a:r>
            <a:r>
              <a:rPr lang="en-US" i="1" dirty="0"/>
              <a:t>createartwithme.blogspot.com</a:t>
            </a:r>
          </a:p>
        </p:txBody>
      </p:sp>
      <p:pic>
        <p:nvPicPr>
          <p:cNvPr id="4" name="Picture 3"/>
          <p:cNvPicPr>
            <a:picLocks noChangeAspect="1"/>
          </p:cNvPicPr>
          <p:nvPr/>
        </p:nvPicPr>
        <p:blipFill>
          <a:blip r:embed="rId3"/>
          <a:stretch>
            <a:fillRect/>
          </a:stretch>
        </p:blipFill>
        <p:spPr>
          <a:xfrm>
            <a:off x="3937603" y="3185206"/>
            <a:ext cx="4971116" cy="3399000"/>
          </a:xfrm>
          <a:prstGeom prst="rect">
            <a:avLst/>
          </a:prstGeom>
        </p:spPr>
      </p:pic>
    </p:spTree>
    <p:extLst>
      <p:ext uri="{BB962C8B-B14F-4D97-AF65-F5344CB8AC3E}">
        <p14:creationId xmlns:p14="http://schemas.microsoft.com/office/powerpoint/2010/main" val="386742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689" y="144911"/>
            <a:ext cx="2759418" cy="5886227"/>
          </a:xfrm>
          <a:prstGeom prst="rect">
            <a:avLst/>
          </a:prstGeom>
          <a:noFill/>
        </p:spPr>
        <p:txBody>
          <a:bodyPr wrap="square" rtlCol="0">
            <a:spAutoFit/>
          </a:bodyPr>
          <a:lstStyle/>
          <a:p>
            <a:pPr marL="285750" indent="-285750">
              <a:lnSpc>
                <a:spcPct val="150000"/>
              </a:lnSpc>
              <a:buFont typeface="Arial"/>
              <a:buChar char="•"/>
            </a:pPr>
            <a:r>
              <a:rPr lang="en-US" dirty="0"/>
              <a:t>Edgar Degas was a French, Impressionist painter. </a:t>
            </a:r>
          </a:p>
          <a:p>
            <a:pPr marL="285750" indent="-285750">
              <a:lnSpc>
                <a:spcPct val="150000"/>
              </a:lnSpc>
              <a:buFont typeface="Arial"/>
              <a:buChar char="•"/>
            </a:pPr>
            <a:r>
              <a:rPr lang="en-US" dirty="0"/>
              <a:t>Impressionist artists painted what they saw and felt, impressions, instead of things as they really looked. </a:t>
            </a:r>
          </a:p>
          <a:p>
            <a:pPr marL="285750" indent="-285750">
              <a:lnSpc>
                <a:spcPct val="150000"/>
              </a:lnSpc>
              <a:buFont typeface="Arial"/>
              <a:buChar char="•"/>
            </a:pPr>
            <a:r>
              <a:rPr lang="en-US" dirty="0"/>
              <a:t>Impressionist painters used very little detail, but instead used quick dashes of the paintbrush to light up scenes of everyday life.</a:t>
            </a:r>
          </a:p>
        </p:txBody>
      </p:sp>
      <p:pic>
        <p:nvPicPr>
          <p:cNvPr id="7" name="Picture 6"/>
          <p:cNvPicPr>
            <a:picLocks noChangeAspect="1"/>
          </p:cNvPicPr>
          <p:nvPr/>
        </p:nvPicPr>
        <p:blipFill rotWithShape="1">
          <a:blip r:embed="rId2"/>
          <a:srcRect b="3384"/>
          <a:stretch/>
        </p:blipFill>
        <p:spPr>
          <a:xfrm>
            <a:off x="3526937" y="144911"/>
            <a:ext cx="5022311" cy="4945260"/>
          </a:xfrm>
          <a:prstGeom prst="rect">
            <a:avLst/>
          </a:prstGeom>
        </p:spPr>
      </p:pic>
      <p:sp>
        <p:nvSpPr>
          <p:cNvPr id="8" name="Rectangle 7"/>
          <p:cNvSpPr/>
          <p:nvPr/>
        </p:nvSpPr>
        <p:spPr>
          <a:xfrm>
            <a:off x="3526936" y="5439428"/>
            <a:ext cx="5022311" cy="1315745"/>
          </a:xfrm>
          <a:prstGeom prst="rect">
            <a:avLst/>
          </a:prstGeom>
        </p:spPr>
        <p:txBody>
          <a:bodyPr wrap="square">
            <a:spAutoFit/>
          </a:bodyPr>
          <a:lstStyle/>
          <a:p>
            <a:pPr marL="285750" indent="-285750">
              <a:lnSpc>
                <a:spcPct val="150000"/>
              </a:lnSpc>
              <a:buFont typeface="Arial"/>
              <a:buChar char="•"/>
            </a:pPr>
            <a:r>
              <a:rPr lang="en-US" dirty="0"/>
              <a:t>Degas used paint, charcoal pencil and colored chalk to create his paintings.</a:t>
            </a:r>
          </a:p>
          <a:p>
            <a:pPr marL="285750" indent="-285750">
              <a:lnSpc>
                <a:spcPct val="150000"/>
              </a:lnSpc>
              <a:buFont typeface="Arial"/>
              <a:buChar char="•"/>
            </a:pPr>
            <a:endParaRPr lang="en-US" dirty="0"/>
          </a:p>
        </p:txBody>
      </p:sp>
      <p:sp>
        <p:nvSpPr>
          <p:cNvPr id="9" name="TextBox 8"/>
          <p:cNvSpPr txBox="1"/>
          <p:nvPr/>
        </p:nvSpPr>
        <p:spPr>
          <a:xfrm>
            <a:off x="6587882" y="5090171"/>
            <a:ext cx="1961365" cy="323165"/>
          </a:xfrm>
          <a:prstGeom prst="rect">
            <a:avLst/>
          </a:prstGeom>
          <a:noFill/>
        </p:spPr>
        <p:txBody>
          <a:bodyPr wrap="square" rtlCol="0">
            <a:spAutoFit/>
          </a:bodyPr>
          <a:lstStyle/>
          <a:p>
            <a:pPr algn="r"/>
            <a:r>
              <a:rPr lang="en-US" sz="1500" dirty="0"/>
              <a:t>“Blue Dancers”, 1899.</a:t>
            </a:r>
          </a:p>
        </p:txBody>
      </p:sp>
    </p:spTree>
    <p:extLst>
      <p:ext uri="{BB962C8B-B14F-4D97-AF65-F5344CB8AC3E}">
        <p14:creationId xmlns:p14="http://schemas.microsoft.com/office/powerpoint/2010/main" val="2252008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0871" y="73091"/>
            <a:ext cx="3033533" cy="6730046"/>
          </a:xfrm>
          <a:prstGeom prst="rect">
            <a:avLst/>
          </a:prstGeom>
          <a:noFill/>
        </p:spPr>
        <p:txBody>
          <a:bodyPr wrap="square" rtlCol="0">
            <a:spAutoFit/>
          </a:bodyPr>
          <a:lstStyle/>
          <a:p>
            <a:pPr marL="285750" indent="-285750">
              <a:lnSpc>
                <a:spcPct val="120000"/>
              </a:lnSpc>
              <a:buFont typeface="Arial"/>
              <a:buChar char="•"/>
            </a:pPr>
            <a:r>
              <a:rPr lang="en-US" sz="2000" dirty="0"/>
              <a:t>Degas came from a wealthy family. </a:t>
            </a:r>
          </a:p>
          <a:p>
            <a:pPr marL="285750" indent="-285750">
              <a:lnSpc>
                <a:spcPct val="120000"/>
              </a:lnSpc>
              <a:buFont typeface="Arial"/>
              <a:buChar char="•"/>
            </a:pPr>
            <a:r>
              <a:rPr lang="en-US" sz="2000" dirty="0"/>
              <a:t>At age 19, he started studying law, but soon left to pursue art. </a:t>
            </a:r>
          </a:p>
          <a:p>
            <a:pPr marL="285750" indent="-285750">
              <a:lnSpc>
                <a:spcPct val="120000"/>
              </a:lnSpc>
              <a:buFont typeface="Arial"/>
              <a:buChar char="•"/>
            </a:pPr>
            <a:r>
              <a:rPr lang="en-US" sz="2000" dirty="0"/>
              <a:t>Many of his early paintings were portraits of himself and his family. </a:t>
            </a:r>
          </a:p>
          <a:p>
            <a:pPr marL="285750" indent="-285750">
              <a:lnSpc>
                <a:spcPct val="120000"/>
              </a:lnSpc>
              <a:buFont typeface="Arial"/>
              <a:buChar char="•"/>
            </a:pPr>
            <a:r>
              <a:rPr lang="en-US" sz="2000" dirty="0"/>
              <a:t>The painting on the left shows Edgar’s relatives in Italy. He lived with them while studying the master artists of his time. What is the mood of the painting? Does the family seem happy or unhappy?</a:t>
            </a:r>
          </a:p>
        </p:txBody>
      </p:sp>
      <p:pic>
        <p:nvPicPr>
          <p:cNvPr id="3" name="Picture 2"/>
          <p:cNvPicPr>
            <a:picLocks noChangeAspect="1"/>
          </p:cNvPicPr>
          <p:nvPr/>
        </p:nvPicPr>
        <p:blipFill rotWithShape="1">
          <a:blip r:embed="rId2"/>
          <a:srcRect b="4174"/>
          <a:stretch/>
        </p:blipFill>
        <p:spPr>
          <a:xfrm>
            <a:off x="133147" y="73091"/>
            <a:ext cx="5714626" cy="4613875"/>
          </a:xfrm>
          <a:prstGeom prst="rect">
            <a:avLst/>
          </a:prstGeom>
        </p:spPr>
      </p:pic>
      <p:sp>
        <p:nvSpPr>
          <p:cNvPr id="4" name="TextBox 3"/>
          <p:cNvSpPr txBox="1"/>
          <p:nvPr/>
        </p:nvSpPr>
        <p:spPr>
          <a:xfrm>
            <a:off x="794932" y="4778330"/>
            <a:ext cx="4303596" cy="323165"/>
          </a:xfrm>
          <a:prstGeom prst="rect">
            <a:avLst/>
          </a:prstGeom>
          <a:noFill/>
        </p:spPr>
        <p:txBody>
          <a:bodyPr wrap="square" rtlCol="0">
            <a:spAutoFit/>
          </a:bodyPr>
          <a:lstStyle/>
          <a:p>
            <a:pPr algn="ctr"/>
            <a:r>
              <a:rPr lang="en-US" sz="1500" dirty="0"/>
              <a:t>“The Bellelli Family, 1858-67</a:t>
            </a:r>
          </a:p>
        </p:txBody>
      </p:sp>
    </p:spTree>
    <p:extLst>
      <p:ext uri="{BB962C8B-B14F-4D97-AF65-F5344CB8AC3E}">
        <p14:creationId xmlns:p14="http://schemas.microsoft.com/office/powerpoint/2010/main" val="419913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5385" y="975570"/>
            <a:ext cx="3417293" cy="4221669"/>
          </a:xfrm>
          <a:prstGeom prst="rect">
            <a:avLst/>
          </a:prstGeom>
          <a:noFill/>
        </p:spPr>
        <p:txBody>
          <a:bodyPr wrap="square" rtlCol="0">
            <a:spAutoFit/>
          </a:bodyPr>
          <a:lstStyle/>
          <a:p>
            <a:pPr marL="285750" indent="-285750">
              <a:lnSpc>
                <a:spcPct val="150000"/>
              </a:lnSpc>
              <a:buFont typeface="Arial"/>
              <a:buChar char="•"/>
            </a:pPr>
            <a:r>
              <a:rPr lang="en-US" sz="2000" dirty="0"/>
              <a:t>Degas studied how to show movement in his art. </a:t>
            </a:r>
          </a:p>
          <a:p>
            <a:pPr marL="285750" indent="-285750">
              <a:lnSpc>
                <a:spcPct val="150000"/>
              </a:lnSpc>
              <a:buFont typeface="Arial"/>
              <a:buChar char="•"/>
            </a:pPr>
            <a:r>
              <a:rPr lang="en-US" sz="2000" dirty="0"/>
              <a:t>Some of his most famous paintings showing movement are of dancers.</a:t>
            </a:r>
          </a:p>
          <a:p>
            <a:pPr marL="285750" indent="-285750">
              <a:lnSpc>
                <a:spcPct val="150000"/>
              </a:lnSpc>
              <a:buFont typeface="Arial"/>
              <a:buChar char="•"/>
            </a:pPr>
            <a:r>
              <a:rPr lang="en-US" sz="2000" dirty="0"/>
              <a:t>Notice how the ballerina’s skirt appears to still be moving through the air as she dances? </a:t>
            </a:r>
          </a:p>
        </p:txBody>
      </p:sp>
      <p:pic>
        <p:nvPicPr>
          <p:cNvPr id="6" name="Picture 5"/>
          <p:cNvPicPr>
            <a:picLocks noChangeAspect="1"/>
          </p:cNvPicPr>
          <p:nvPr/>
        </p:nvPicPr>
        <p:blipFill rotWithShape="1">
          <a:blip r:embed="rId2"/>
          <a:srcRect b="3415"/>
          <a:stretch/>
        </p:blipFill>
        <p:spPr>
          <a:xfrm>
            <a:off x="164577" y="155318"/>
            <a:ext cx="5390808" cy="5827650"/>
          </a:xfrm>
          <a:prstGeom prst="rect">
            <a:avLst/>
          </a:prstGeom>
        </p:spPr>
      </p:pic>
      <p:sp>
        <p:nvSpPr>
          <p:cNvPr id="7" name="TextBox 6"/>
          <p:cNvSpPr txBox="1"/>
          <p:nvPr/>
        </p:nvSpPr>
        <p:spPr>
          <a:xfrm>
            <a:off x="3261962" y="6057424"/>
            <a:ext cx="2293423" cy="323165"/>
          </a:xfrm>
          <a:prstGeom prst="rect">
            <a:avLst/>
          </a:prstGeom>
          <a:noFill/>
        </p:spPr>
        <p:txBody>
          <a:bodyPr wrap="square" rtlCol="0">
            <a:spAutoFit/>
          </a:bodyPr>
          <a:lstStyle/>
          <a:p>
            <a:pPr algn="r"/>
            <a:r>
              <a:rPr lang="en-US" sz="1500" dirty="0"/>
              <a:t>“The Dance Class II”</a:t>
            </a:r>
          </a:p>
        </p:txBody>
      </p:sp>
    </p:spTree>
    <p:extLst>
      <p:ext uri="{BB962C8B-B14F-4D97-AF65-F5344CB8AC3E}">
        <p14:creationId xmlns:p14="http://schemas.microsoft.com/office/powerpoint/2010/main" val="497895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83" y="160819"/>
            <a:ext cx="3709682" cy="4221669"/>
          </a:xfrm>
          <a:prstGeom prst="rect">
            <a:avLst/>
          </a:prstGeom>
          <a:noFill/>
        </p:spPr>
        <p:txBody>
          <a:bodyPr wrap="square" rtlCol="0">
            <a:spAutoFit/>
          </a:bodyPr>
          <a:lstStyle/>
          <a:p>
            <a:pPr marL="285750" indent="-285750">
              <a:lnSpc>
                <a:spcPct val="150000"/>
              </a:lnSpc>
              <a:buFont typeface="Arial"/>
              <a:buChar char="•"/>
            </a:pPr>
            <a:r>
              <a:rPr lang="en-US" sz="2000" dirty="0"/>
              <a:t>Edgar Degas was also a great draftsman, meaning that he could draw very well. He often would draw his subjects before painting them. </a:t>
            </a:r>
          </a:p>
          <a:p>
            <a:pPr marL="285750" indent="-285750">
              <a:lnSpc>
                <a:spcPct val="150000"/>
              </a:lnSpc>
              <a:buFont typeface="Arial"/>
              <a:buChar char="•"/>
            </a:pPr>
            <a:r>
              <a:rPr lang="en-US" sz="2000" dirty="0"/>
              <a:t>Having friends that lived near the racetrack, Edgar drew and painted many pictures of horses with their jockeys.</a:t>
            </a:r>
          </a:p>
        </p:txBody>
      </p:sp>
      <p:pic>
        <p:nvPicPr>
          <p:cNvPr id="3" name="Picture 2"/>
          <p:cNvPicPr>
            <a:picLocks noChangeAspect="1"/>
          </p:cNvPicPr>
          <p:nvPr/>
        </p:nvPicPr>
        <p:blipFill rotWithShape="1">
          <a:blip r:embed="rId3"/>
          <a:srcRect t="4416"/>
          <a:stretch/>
        </p:blipFill>
        <p:spPr>
          <a:xfrm>
            <a:off x="5270655" y="3904368"/>
            <a:ext cx="3757153" cy="2865366"/>
          </a:xfrm>
          <a:prstGeom prst="rect">
            <a:avLst/>
          </a:prstGeom>
        </p:spPr>
      </p:pic>
      <p:pic>
        <p:nvPicPr>
          <p:cNvPr id="4" name="Picture 3"/>
          <p:cNvPicPr>
            <a:picLocks noChangeAspect="1"/>
          </p:cNvPicPr>
          <p:nvPr/>
        </p:nvPicPr>
        <p:blipFill rotWithShape="1">
          <a:blip r:embed="rId4"/>
          <a:srcRect b="3715"/>
          <a:stretch/>
        </p:blipFill>
        <p:spPr>
          <a:xfrm>
            <a:off x="3928973" y="144364"/>
            <a:ext cx="2661817" cy="3859812"/>
          </a:xfrm>
          <a:prstGeom prst="rect">
            <a:avLst/>
          </a:prstGeom>
        </p:spPr>
      </p:pic>
      <p:sp>
        <p:nvSpPr>
          <p:cNvPr id="5" name="Rectangle 4"/>
          <p:cNvSpPr/>
          <p:nvPr/>
        </p:nvSpPr>
        <p:spPr>
          <a:xfrm>
            <a:off x="6662694" y="144364"/>
            <a:ext cx="2282879" cy="3760004"/>
          </a:xfrm>
          <a:prstGeom prst="rect">
            <a:avLst/>
          </a:prstGeom>
        </p:spPr>
        <p:txBody>
          <a:bodyPr wrap="square">
            <a:spAutoFit/>
          </a:bodyPr>
          <a:lstStyle/>
          <a:p>
            <a:pPr marL="285750" indent="-285750">
              <a:lnSpc>
                <a:spcPct val="150000"/>
              </a:lnSpc>
              <a:buFont typeface="Arial"/>
              <a:buChar char="•"/>
            </a:pPr>
            <a:r>
              <a:rPr lang="en-US" sz="2000" dirty="0"/>
              <a:t>The painting, “Jockeys Before the Race”, (left) shows how Degas liked to paint from different view points.</a:t>
            </a:r>
          </a:p>
        </p:txBody>
      </p:sp>
      <p:sp>
        <p:nvSpPr>
          <p:cNvPr id="6" name="TextBox 5"/>
          <p:cNvSpPr txBox="1"/>
          <p:nvPr/>
        </p:nvSpPr>
        <p:spPr>
          <a:xfrm>
            <a:off x="3525460" y="5984904"/>
            <a:ext cx="1745195" cy="784830"/>
          </a:xfrm>
          <a:prstGeom prst="rect">
            <a:avLst/>
          </a:prstGeom>
          <a:noFill/>
        </p:spPr>
        <p:txBody>
          <a:bodyPr wrap="square" rtlCol="0">
            <a:spAutoFit/>
          </a:bodyPr>
          <a:lstStyle/>
          <a:p>
            <a:pPr algn="ctr"/>
            <a:r>
              <a:rPr lang="en-US" sz="1500" dirty="0"/>
              <a:t>“Racehorses before the Stands”, 1866-1868</a:t>
            </a:r>
          </a:p>
        </p:txBody>
      </p:sp>
      <p:pic>
        <p:nvPicPr>
          <p:cNvPr id="7" name="Picture 6"/>
          <p:cNvPicPr>
            <a:picLocks noChangeAspect="1"/>
          </p:cNvPicPr>
          <p:nvPr/>
        </p:nvPicPr>
        <p:blipFill rotWithShape="1">
          <a:blip r:embed="rId5"/>
          <a:srcRect b="4167"/>
          <a:stretch/>
        </p:blipFill>
        <p:spPr>
          <a:xfrm>
            <a:off x="550248" y="4540497"/>
            <a:ext cx="2424846" cy="1681053"/>
          </a:xfrm>
          <a:prstGeom prst="rect">
            <a:avLst/>
          </a:prstGeom>
        </p:spPr>
      </p:pic>
      <p:sp>
        <p:nvSpPr>
          <p:cNvPr id="8" name="TextBox 7"/>
          <p:cNvSpPr txBox="1"/>
          <p:nvPr/>
        </p:nvSpPr>
        <p:spPr>
          <a:xfrm>
            <a:off x="694423" y="6248959"/>
            <a:ext cx="2092407" cy="323165"/>
          </a:xfrm>
          <a:prstGeom prst="rect">
            <a:avLst/>
          </a:prstGeom>
          <a:noFill/>
        </p:spPr>
        <p:txBody>
          <a:bodyPr wrap="square" rtlCol="0">
            <a:spAutoFit/>
          </a:bodyPr>
          <a:lstStyle/>
          <a:p>
            <a:pPr algn="ctr"/>
            <a:r>
              <a:rPr lang="en-US" sz="1500" dirty="0"/>
              <a:t>“The Jockeys”</a:t>
            </a:r>
          </a:p>
        </p:txBody>
      </p:sp>
    </p:spTree>
    <p:extLst>
      <p:ext uri="{BB962C8B-B14F-4D97-AF65-F5344CB8AC3E}">
        <p14:creationId xmlns:p14="http://schemas.microsoft.com/office/powerpoint/2010/main" val="387706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99551" y="112710"/>
            <a:ext cx="1905431" cy="2765252"/>
          </a:xfrm>
          <a:prstGeom prst="rect">
            <a:avLst/>
          </a:prstGeom>
        </p:spPr>
      </p:pic>
      <p:pic>
        <p:nvPicPr>
          <p:cNvPr id="5" name="Picture 4"/>
          <p:cNvPicPr>
            <a:picLocks noChangeAspect="1"/>
          </p:cNvPicPr>
          <p:nvPr/>
        </p:nvPicPr>
        <p:blipFill>
          <a:blip r:embed="rId3"/>
          <a:stretch>
            <a:fillRect/>
          </a:stretch>
        </p:blipFill>
        <p:spPr>
          <a:xfrm>
            <a:off x="125782" y="112710"/>
            <a:ext cx="3578518" cy="6145715"/>
          </a:xfrm>
          <a:prstGeom prst="rect">
            <a:avLst/>
          </a:prstGeom>
        </p:spPr>
      </p:pic>
      <p:pic>
        <p:nvPicPr>
          <p:cNvPr id="6" name="Picture 5"/>
          <p:cNvPicPr>
            <a:picLocks noChangeAspect="1"/>
          </p:cNvPicPr>
          <p:nvPr/>
        </p:nvPicPr>
        <p:blipFill>
          <a:blip r:embed="rId4"/>
          <a:stretch>
            <a:fillRect/>
          </a:stretch>
        </p:blipFill>
        <p:spPr>
          <a:xfrm>
            <a:off x="3999551" y="3155126"/>
            <a:ext cx="2271815" cy="3103299"/>
          </a:xfrm>
          <a:prstGeom prst="rect">
            <a:avLst/>
          </a:prstGeom>
        </p:spPr>
      </p:pic>
      <p:sp>
        <p:nvSpPr>
          <p:cNvPr id="7" name="TextBox 6"/>
          <p:cNvSpPr txBox="1"/>
          <p:nvPr/>
        </p:nvSpPr>
        <p:spPr>
          <a:xfrm>
            <a:off x="6367253" y="131165"/>
            <a:ext cx="2717557" cy="6478698"/>
          </a:xfrm>
          <a:prstGeom prst="rect">
            <a:avLst/>
          </a:prstGeom>
          <a:noFill/>
        </p:spPr>
        <p:txBody>
          <a:bodyPr wrap="square" rtlCol="0">
            <a:spAutoFit/>
          </a:bodyPr>
          <a:lstStyle/>
          <a:p>
            <a:pPr marL="342900" indent="-342900">
              <a:lnSpc>
                <a:spcPct val="130000"/>
              </a:lnSpc>
              <a:buFont typeface="Arial"/>
              <a:buChar char="•"/>
            </a:pPr>
            <a:r>
              <a:rPr lang="en-US" sz="2000" dirty="0"/>
              <a:t>Degas often used sculpture to generate ideas for his paintings.</a:t>
            </a:r>
          </a:p>
          <a:p>
            <a:pPr marL="285750" indent="-285750">
              <a:lnSpc>
                <a:spcPct val="130000"/>
              </a:lnSpc>
              <a:buFont typeface="Arial"/>
              <a:buChar char="•"/>
            </a:pPr>
            <a:r>
              <a:rPr lang="en-US" sz="2000" dirty="0"/>
              <a:t>This sculpture Degas created is the only one he ever put on exhibit. </a:t>
            </a:r>
          </a:p>
          <a:p>
            <a:pPr marL="285750" indent="-285750">
              <a:lnSpc>
                <a:spcPct val="130000"/>
              </a:lnSpc>
              <a:buFont typeface="Arial"/>
              <a:buChar char="•"/>
            </a:pPr>
            <a:r>
              <a:rPr lang="en-US" sz="2000" dirty="0"/>
              <a:t>His sculptures were made from wax and clay.</a:t>
            </a:r>
          </a:p>
          <a:p>
            <a:pPr marL="285750" indent="-285750">
              <a:lnSpc>
                <a:spcPct val="130000"/>
              </a:lnSpc>
              <a:buFont typeface="Arial"/>
              <a:buChar char="•"/>
            </a:pPr>
            <a:r>
              <a:rPr lang="en-US" sz="2000" dirty="0"/>
              <a:t>This dancer is just a little over 3 feet tall and has real hair, a real ballet dress and shoes.</a:t>
            </a:r>
          </a:p>
        </p:txBody>
      </p:sp>
      <p:sp>
        <p:nvSpPr>
          <p:cNvPr id="8" name="TextBox 7"/>
          <p:cNvSpPr txBox="1"/>
          <p:nvPr/>
        </p:nvSpPr>
        <p:spPr>
          <a:xfrm>
            <a:off x="125782" y="6319325"/>
            <a:ext cx="3654786" cy="523220"/>
          </a:xfrm>
          <a:prstGeom prst="rect">
            <a:avLst/>
          </a:prstGeom>
          <a:noFill/>
        </p:spPr>
        <p:txBody>
          <a:bodyPr wrap="square" rtlCol="0">
            <a:spAutoFit/>
          </a:bodyPr>
          <a:lstStyle/>
          <a:p>
            <a:pPr algn="ctr"/>
            <a:r>
              <a:rPr lang="en-US" sz="1400" dirty="0"/>
              <a:t>“The Little Fourteen-Year-Old Dancer”, </a:t>
            </a:r>
          </a:p>
          <a:p>
            <a:pPr algn="ctr"/>
            <a:r>
              <a:rPr lang="en-US" sz="1400" dirty="0"/>
              <a:t>about 1880.</a:t>
            </a:r>
          </a:p>
        </p:txBody>
      </p:sp>
    </p:spTree>
    <p:extLst>
      <p:ext uri="{BB962C8B-B14F-4D97-AF65-F5344CB8AC3E}">
        <p14:creationId xmlns:p14="http://schemas.microsoft.com/office/powerpoint/2010/main" val="16296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047" y="4386302"/>
            <a:ext cx="8865317" cy="2375009"/>
          </a:xfrm>
          <a:prstGeom prst="rect">
            <a:avLst/>
          </a:prstGeom>
          <a:noFill/>
        </p:spPr>
        <p:txBody>
          <a:bodyPr wrap="square" rtlCol="0">
            <a:spAutoFit/>
          </a:bodyPr>
          <a:lstStyle/>
          <a:p>
            <a:pPr marL="285750" indent="-285750">
              <a:lnSpc>
                <a:spcPct val="150000"/>
              </a:lnSpc>
              <a:buFont typeface="Arial"/>
              <a:buChar char="•"/>
            </a:pPr>
            <a:r>
              <a:rPr lang="en-US" sz="2000" dirty="0"/>
              <a:t>During Degas’ lifetime, photography was invented.</a:t>
            </a:r>
          </a:p>
          <a:p>
            <a:pPr marL="285750" indent="-285750">
              <a:lnSpc>
                <a:spcPct val="150000"/>
              </a:lnSpc>
              <a:buFont typeface="Arial"/>
              <a:buChar char="•"/>
            </a:pPr>
            <a:r>
              <a:rPr lang="en-US" sz="2000" dirty="0"/>
              <a:t>Degas used the camera to take pictures of his subjects and then traced over them to perfect his drawings.</a:t>
            </a:r>
          </a:p>
          <a:p>
            <a:pPr marL="285750" indent="-285750">
              <a:lnSpc>
                <a:spcPct val="150000"/>
              </a:lnSpc>
              <a:buFont typeface="Arial"/>
              <a:buChar char="•"/>
            </a:pPr>
            <a:r>
              <a:rPr lang="en-US" sz="2000" dirty="0"/>
              <a:t>The subjects in, “Four Dancers”, appear to have a real life quality about them even though they are actually an artists’ creation.</a:t>
            </a:r>
          </a:p>
        </p:txBody>
      </p:sp>
      <p:pic>
        <p:nvPicPr>
          <p:cNvPr id="3" name="Picture 2"/>
          <p:cNvPicPr>
            <a:picLocks noChangeAspect="1"/>
          </p:cNvPicPr>
          <p:nvPr/>
        </p:nvPicPr>
        <p:blipFill rotWithShape="1">
          <a:blip r:embed="rId2"/>
          <a:srcRect t="4051"/>
          <a:stretch/>
        </p:blipFill>
        <p:spPr>
          <a:xfrm>
            <a:off x="153047" y="151448"/>
            <a:ext cx="5219675" cy="4326217"/>
          </a:xfrm>
          <a:prstGeom prst="rect">
            <a:avLst/>
          </a:prstGeom>
        </p:spPr>
      </p:pic>
      <p:pic>
        <p:nvPicPr>
          <p:cNvPr id="4" name="Picture 3"/>
          <p:cNvPicPr>
            <a:picLocks noChangeAspect="1"/>
          </p:cNvPicPr>
          <p:nvPr/>
        </p:nvPicPr>
        <p:blipFill>
          <a:blip r:embed="rId3"/>
          <a:stretch>
            <a:fillRect/>
          </a:stretch>
        </p:blipFill>
        <p:spPr>
          <a:xfrm>
            <a:off x="5870062" y="438546"/>
            <a:ext cx="2846699" cy="3755055"/>
          </a:xfrm>
          <a:prstGeom prst="rect">
            <a:avLst/>
          </a:prstGeom>
        </p:spPr>
      </p:pic>
    </p:spTree>
    <p:extLst>
      <p:ext uri="{BB962C8B-B14F-4D97-AF65-F5344CB8AC3E}">
        <p14:creationId xmlns:p14="http://schemas.microsoft.com/office/powerpoint/2010/main" val="384653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896" y="322126"/>
            <a:ext cx="4011856" cy="5280832"/>
          </a:xfrm>
          <a:prstGeom prst="rect">
            <a:avLst/>
          </a:prstGeom>
        </p:spPr>
      </p:pic>
      <p:sp>
        <p:nvSpPr>
          <p:cNvPr id="3" name="TextBox 2"/>
          <p:cNvSpPr txBox="1"/>
          <p:nvPr/>
        </p:nvSpPr>
        <p:spPr>
          <a:xfrm>
            <a:off x="4870099" y="322126"/>
            <a:ext cx="3700545" cy="3170099"/>
          </a:xfrm>
          <a:prstGeom prst="rect">
            <a:avLst/>
          </a:prstGeom>
          <a:noFill/>
        </p:spPr>
        <p:txBody>
          <a:bodyPr wrap="square" rtlCol="0">
            <a:spAutoFit/>
          </a:bodyPr>
          <a:lstStyle/>
          <a:p>
            <a:r>
              <a:rPr lang="en-US" sz="4000" dirty="0"/>
              <a:t>What is one thing you learned today about Edgar Degas?</a:t>
            </a:r>
          </a:p>
        </p:txBody>
      </p:sp>
    </p:spTree>
    <p:extLst>
      <p:ext uri="{BB962C8B-B14F-4D97-AF65-F5344CB8AC3E}">
        <p14:creationId xmlns:p14="http://schemas.microsoft.com/office/powerpoint/2010/main" val="955175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92818"/>
          </a:xfrm>
        </p:spPr>
        <p:txBody>
          <a:bodyPr>
            <a:noAutofit/>
          </a:bodyPr>
          <a:lstStyle/>
          <a:p>
            <a:r>
              <a:rPr lang="en-US" sz="2500" dirty="0"/>
              <a:t>Degas in Motion</a:t>
            </a:r>
          </a:p>
        </p:txBody>
      </p:sp>
      <p:sp>
        <p:nvSpPr>
          <p:cNvPr id="5" name="TextBox 4"/>
          <p:cNvSpPr txBox="1"/>
          <p:nvPr/>
        </p:nvSpPr>
        <p:spPr>
          <a:xfrm>
            <a:off x="347212" y="487026"/>
            <a:ext cx="8433586" cy="6370975"/>
          </a:xfrm>
          <a:prstGeom prst="rect">
            <a:avLst/>
          </a:prstGeom>
          <a:noFill/>
        </p:spPr>
        <p:txBody>
          <a:bodyPr wrap="square" rtlCol="0">
            <a:spAutoFit/>
          </a:bodyPr>
          <a:lstStyle/>
          <a:p>
            <a:pPr marL="171450" indent="-171450">
              <a:lnSpc>
                <a:spcPct val="150000"/>
              </a:lnSpc>
              <a:buFont typeface="Arial"/>
              <a:buChar char="•"/>
            </a:pPr>
            <a:r>
              <a:rPr lang="en-US" sz="1300" dirty="0"/>
              <a:t>Put your name on the back of your paper.</a:t>
            </a:r>
          </a:p>
          <a:p>
            <a:pPr marL="171450" indent="-171450">
              <a:lnSpc>
                <a:spcPct val="150000"/>
              </a:lnSpc>
              <a:buFont typeface="Arial"/>
              <a:buChar char="•"/>
            </a:pPr>
            <a:r>
              <a:rPr lang="en-US" sz="1300" dirty="0"/>
              <a:t>On your index card, draw an object that moves or use </a:t>
            </a:r>
            <a:r>
              <a:rPr lang="en-US" sz="1300"/>
              <a:t>pre done templates </a:t>
            </a:r>
            <a:r>
              <a:rPr lang="en-US" sz="1300" dirty="0"/>
              <a:t>. Make sure it isn't too detailed and it takes up most of the space on your card. Some examples are a racecar, a butterfly, an alien spaceship, a bug or a ballerina like Degas painted.</a:t>
            </a:r>
          </a:p>
          <a:p>
            <a:pPr marL="171450" indent="-171450">
              <a:lnSpc>
                <a:spcPct val="150000"/>
              </a:lnSpc>
              <a:buFont typeface="Arial"/>
              <a:buChar char="•"/>
            </a:pPr>
            <a:r>
              <a:rPr lang="en-US" sz="1300" dirty="0"/>
              <a:t>Use a Sharpie to outline your object and fill in some of the details with the Sharpie. These will be colored in later.</a:t>
            </a:r>
          </a:p>
          <a:p>
            <a:pPr marL="171450" indent="-171450">
              <a:lnSpc>
                <a:spcPct val="150000"/>
              </a:lnSpc>
              <a:buFont typeface="Arial"/>
              <a:buChar char="•"/>
            </a:pPr>
            <a:r>
              <a:rPr lang="en-US" sz="1300" dirty="0"/>
              <a:t>Cut out your object with scissors.</a:t>
            </a:r>
          </a:p>
          <a:p>
            <a:pPr marL="171450" indent="-171450">
              <a:lnSpc>
                <a:spcPct val="150000"/>
              </a:lnSpc>
              <a:buFont typeface="Arial"/>
              <a:buChar char="•"/>
            </a:pPr>
            <a:r>
              <a:rPr lang="en-US" sz="1300" dirty="0"/>
              <a:t>Ask yourself, how would this object move? </a:t>
            </a:r>
          </a:p>
          <a:p>
            <a:pPr marL="742950" lvl="1" indent="-285750">
              <a:lnSpc>
                <a:spcPct val="150000"/>
              </a:lnSpc>
              <a:buFont typeface="Wingdings" charset="2"/>
              <a:buChar char="Ø"/>
            </a:pPr>
            <a:r>
              <a:rPr lang="en-US" sz="1300" dirty="0"/>
              <a:t>Is your motorcycle taking a jump? Is the butterfly moving diagonally across the page? Is your alien spaceship taking off to go back to outer space? Is your ballerina dancing across the page?</a:t>
            </a:r>
          </a:p>
          <a:p>
            <a:pPr marL="514350" indent="-457200">
              <a:lnSpc>
                <a:spcPct val="150000"/>
              </a:lnSpc>
              <a:buFont typeface="Arial"/>
              <a:buChar char="•"/>
            </a:pPr>
            <a:r>
              <a:rPr lang="en-US" sz="1300" dirty="0"/>
              <a:t>Place your object onto the page and trace around it with crayon. Then move the object a bit and trace it again (you can use the same color crayon or a different color). The tracings should overlap slightly and move across the page in the way the real object would move. Trace your shape about 5 times. Make sure the crayon lines are nice and thick (you may need to go over them again).</a:t>
            </a:r>
          </a:p>
          <a:p>
            <a:pPr marL="514350" indent="-457200">
              <a:lnSpc>
                <a:spcPct val="150000"/>
              </a:lnSpc>
              <a:buFont typeface="Arial"/>
              <a:buChar char="•"/>
            </a:pPr>
            <a:r>
              <a:rPr lang="en-US" sz="1300" dirty="0"/>
              <a:t>Once you are done tracing your object, have a volunteer help you tape your paper to your desk with masking tape. </a:t>
            </a:r>
          </a:p>
          <a:p>
            <a:pPr marL="514350" indent="-457200">
              <a:lnSpc>
                <a:spcPct val="150000"/>
              </a:lnSpc>
              <a:buFont typeface="Arial"/>
              <a:buChar char="•"/>
            </a:pPr>
            <a:r>
              <a:rPr lang="en-US" sz="1300" dirty="0"/>
              <a:t>Pick a color (watered down Crayola paint) and paint a nice wash over the entire surface of your paper. The crayon lines will resist the paint so you'll be able to see them still.</a:t>
            </a:r>
          </a:p>
          <a:p>
            <a:pPr marL="514350" indent="-457200">
              <a:lnSpc>
                <a:spcPct val="150000"/>
              </a:lnSpc>
              <a:buFont typeface="Arial"/>
              <a:buChar char="•"/>
            </a:pPr>
            <a:r>
              <a:rPr lang="en-US" sz="1300" dirty="0"/>
              <a:t>While this is drying, use colored pencils to color in your object you drew on the index card.</a:t>
            </a:r>
          </a:p>
          <a:p>
            <a:pPr marL="514350" indent="-457200">
              <a:lnSpc>
                <a:spcPct val="150000"/>
              </a:lnSpc>
              <a:buFont typeface="Arial"/>
              <a:buChar char="•"/>
            </a:pPr>
            <a:r>
              <a:rPr lang="en-US" sz="1300" dirty="0"/>
              <a:t>When the background is dry, use a glue stick (or a volunteer can use rubber cement) to attach the colored in object to the background along the path of movement. </a:t>
            </a:r>
          </a:p>
          <a:p>
            <a:pPr marL="228600" indent="-171450" algn="ctr">
              <a:lnSpc>
                <a:spcPct val="150000"/>
              </a:lnSpc>
              <a:buFont typeface="Arial"/>
              <a:buChar char="•"/>
            </a:pPr>
            <a:r>
              <a:rPr lang="en-US" sz="1300" i="1" dirty="0"/>
              <a:t>It now looks as though your object is moving across the page!</a:t>
            </a:r>
          </a:p>
          <a:p>
            <a:endParaRPr lang="en-US" dirty="0"/>
          </a:p>
        </p:txBody>
      </p:sp>
    </p:spTree>
    <p:extLst>
      <p:ext uri="{BB962C8B-B14F-4D97-AF65-F5344CB8AC3E}">
        <p14:creationId xmlns:p14="http://schemas.microsoft.com/office/powerpoint/2010/main" val="903070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1085</TotalTime>
  <Words>802</Words>
  <Application>Microsoft Macintosh PowerPoint</Application>
  <PresentationFormat>On-screen Show (4:3)</PresentationFormat>
  <Paragraphs>46</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Edgar Degas (pronounced DAY-GAH) 1834-1917 Born in Paris, France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Degas in Motion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Keller</dc:creator>
  <cp:lastModifiedBy>Web Master</cp:lastModifiedBy>
  <cp:revision>31</cp:revision>
  <cp:lastPrinted>2014-09-25T17:23:53Z</cp:lastPrinted>
  <dcterms:created xsi:type="dcterms:W3CDTF">2014-09-23T03:17:58Z</dcterms:created>
  <dcterms:modified xsi:type="dcterms:W3CDTF">2016-10-24T16:09:07Z</dcterms:modified>
</cp:coreProperties>
</file>