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Xbpnp5fqA0TigbXc4Xk7wg==" hashData="wXOGbXjKraOqoyNfbz73qX7hTk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125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5AEC7-DCCB-4D3C-B11C-A8B6AFBB155C}" type="datetimeFigureOut">
              <a:rPr lang="en-US" smtClean="0"/>
              <a:t>9/25/14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4FAD9-925A-48FF-9ACD-DF3D479A7B6B}" type="slidenum">
              <a:rPr lang="en-US" smtClean="0"/>
              <a:t>‹#›</a:t>
            </a:fld>
            <a:endParaRPr lang="en-US"/>
          </a:p>
        </p:txBody>
      </p:sp>
    </p:spTree>
    <p:extLst>
      <p:ext uri="{BB962C8B-B14F-4D97-AF65-F5344CB8AC3E}">
        <p14:creationId xmlns:p14="http://schemas.microsoft.com/office/powerpoint/2010/main" val="287129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1</a:t>
            </a:fld>
            <a:endParaRPr lang="en-US"/>
          </a:p>
        </p:txBody>
      </p:sp>
    </p:spTree>
    <p:extLst>
      <p:ext uri="{BB962C8B-B14F-4D97-AF65-F5344CB8AC3E}">
        <p14:creationId xmlns:p14="http://schemas.microsoft.com/office/powerpoint/2010/main" val="47856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10</a:t>
            </a:fld>
            <a:endParaRPr lang="en-US"/>
          </a:p>
        </p:txBody>
      </p:sp>
    </p:spTree>
    <p:extLst>
      <p:ext uri="{BB962C8B-B14F-4D97-AF65-F5344CB8AC3E}">
        <p14:creationId xmlns:p14="http://schemas.microsoft.com/office/powerpoint/2010/main" val="329612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12</a:t>
            </a:fld>
            <a:endParaRPr lang="en-US"/>
          </a:p>
        </p:txBody>
      </p:sp>
    </p:spTree>
    <p:extLst>
      <p:ext uri="{BB962C8B-B14F-4D97-AF65-F5344CB8AC3E}">
        <p14:creationId xmlns:p14="http://schemas.microsoft.com/office/powerpoint/2010/main" val="212646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2</a:t>
            </a:fld>
            <a:endParaRPr lang="en-US"/>
          </a:p>
        </p:txBody>
      </p:sp>
    </p:spTree>
    <p:extLst>
      <p:ext uri="{BB962C8B-B14F-4D97-AF65-F5344CB8AC3E}">
        <p14:creationId xmlns:p14="http://schemas.microsoft.com/office/powerpoint/2010/main" val="47603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3</a:t>
            </a:fld>
            <a:endParaRPr lang="en-US"/>
          </a:p>
        </p:txBody>
      </p:sp>
    </p:spTree>
    <p:extLst>
      <p:ext uri="{BB962C8B-B14F-4D97-AF65-F5344CB8AC3E}">
        <p14:creationId xmlns:p14="http://schemas.microsoft.com/office/powerpoint/2010/main" val="114209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4</a:t>
            </a:fld>
            <a:endParaRPr lang="en-US"/>
          </a:p>
        </p:txBody>
      </p:sp>
    </p:spTree>
    <p:extLst>
      <p:ext uri="{BB962C8B-B14F-4D97-AF65-F5344CB8AC3E}">
        <p14:creationId xmlns:p14="http://schemas.microsoft.com/office/powerpoint/2010/main" val="262548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5</a:t>
            </a:fld>
            <a:endParaRPr lang="en-US"/>
          </a:p>
        </p:txBody>
      </p:sp>
    </p:spTree>
    <p:extLst>
      <p:ext uri="{BB962C8B-B14F-4D97-AF65-F5344CB8AC3E}">
        <p14:creationId xmlns:p14="http://schemas.microsoft.com/office/powerpoint/2010/main" val="307194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6</a:t>
            </a:fld>
            <a:endParaRPr lang="en-US"/>
          </a:p>
        </p:txBody>
      </p:sp>
    </p:spTree>
    <p:extLst>
      <p:ext uri="{BB962C8B-B14F-4D97-AF65-F5344CB8AC3E}">
        <p14:creationId xmlns:p14="http://schemas.microsoft.com/office/powerpoint/2010/main" val="36486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7</a:t>
            </a:fld>
            <a:endParaRPr lang="en-US"/>
          </a:p>
        </p:txBody>
      </p:sp>
    </p:spTree>
    <p:extLst>
      <p:ext uri="{BB962C8B-B14F-4D97-AF65-F5344CB8AC3E}">
        <p14:creationId xmlns:p14="http://schemas.microsoft.com/office/powerpoint/2010/main" val="203618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8</a:t>
            </a:fld>
            <a:endParaRPr lang="en-US"/>
          </a:p>
        </p:txBody>
      </p:sp>
    </p:spTree>
    <p:extLst>
      <p:ext uri="{BB962C8B-B14F-4D97-AF65-F5344CB8AC3E}">
        <p14:creationId xmlns:p14="http://schemas.microsoft.com/office/powerpoint/2010/main" val="163273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4FAD9-925A-48FF-9ACD-DF3D479A7B6B}" type="slidenum">
              <a:rPr lang="en-US" smtClean="0"/>
              <a:t>9</a:t>
            </a:fld>
            <a:endParaRPr lang="en-US"/>
          </a:p>
        </p:txBody>
      </p:sp>
    </p:spTree>
    <p:extLst>
      <p:ext uri="{BB962C8B-B14F-4D97-AF65-F5344CB8AC3E}">
        <p14:creationId xmlns:p14="http://schemas.microsoft.com/office/powerpoint/2010/main" val="269726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19CB62-01D9-49C6-9E35-DF80FE63DB3A}"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75803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9CB62-01D9-49C6-9E35-DF80FE63DB3A}"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326609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9CB62-01D9-49C6-9E35-DF80FE63DB3A}"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113185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9CB62-01D9-49C6-9E35-DF80FE63DB3A}"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260087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9CB62-01D9-49C6-9E35-DF80FE63DB3A}"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109298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19CB62-01D9-49C6-9E35-DF80FE63DB3A}"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303846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19CB62-01D9-49C6-9E35-DF80FE63DB3A}" type="datetimeFigureOut">
              <a:rPr lang="en-US" smtClean="0"/>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147396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9CB62-01D9-49C6-9E35-DF80FE63DB3A}" type="datetimeFigureOut">
              <a:rPr lang="en-US" smtClean="0"/>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229994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9CB62-01D9-49C6-9E35-DF80FE63DB3A}" type="datetimeFigureOut">
              <a:rPr lang="en-US" smtClean="0"/>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387009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9CB62-01D9-49C6-9E35-DF80FE63DB3A}"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221952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9CB62-01D9-49C6-9E35-DF80FE63DB3A}"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F3529-A2FB-40FE-AF36-12FA10BEE48E}" type="slidenum">
              <a:rPr lang="en-US" smtClean="0"/>
              <a:t>‹#›</a:t>
            </a:fld>
            <a:endParaRPr lang="en-US"/>
          </a:p>
        </p:txBody>
      </p:sp>
    </p:spTree>
    <p:extLst>
      <p:ext uri="{BB962C8B-B14F-4D97-AF65-F5344CB8AC3E}">
        <p14:creationId xmlns:p14="http://schemas.microsoft.com/office/powerpoint/2010/main" val="2175661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9CB62-01D9-49C6-9E35-DF80FE63DB3A}" type="datetimeFigureOut">
              <a:rPr lang="en-US" smtClean="0"/>
              <a:t>9/25/14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F3529-A2FB-40FE-AF36-12FA10BEE48E}" type="slidenum">
              <a:rPr lang="en-US" smtClean="0"/>
              <a:t>‹#›</a:t>
            </a:fld>
            <a:endParaRPr lang="en-US"/>
          </a:p>
        </p:txBody>
      </p:sp>
    </p:spTree>
    <p:extLst>
      <p:ext uri="{BB962C8B-B14F-4D97-AF65-F5344CB8AC3E}">
        <p14:creationId xmlns:p14="http://schemas.microsoft.com/office/powerpoint/2010/main" val="4314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hyperlink" Target="http://www.google.com/url?sa=i&amp;rct=j&amp;q=&amp;esrc=s&amp;frm=1&amp;source=images&amp;cd=&amp;cad=rja&amp;uact=8&amp;docid=7VGw_STpDad14M&amp;tbnid=vE3FE8NspKAfkM:&amp;ved=0CAcQjRw&amp;url=http://reiner124.weebly.com/4th-grade---c---geometric--free-form-shapes.html&amp;ei=jfcSVNDYF4iyyASpkIGQDw&amp;bvm=bv.75097201,d.aWw&amp;psig=AFQjCNEegKOMbjzpcNVSrrO1rEqzpbgjAg&amp;ust=1410615555011751" TargetMode="External"/><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hyperlink" Target="http://sunlightistheirfashion.blogspot.com/2010/08/art-projects-for-kid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676400"/>
          </a:xfrm>
        </p:spPr>
        <p:txBody>
          <a:bodyPr>
            <a:noAutofit/>
          </a:bodyPr>
          <a:lstStyle/>
          <a:p>
            <a:r>
              <a:rPr lang="en-US" sz="3500" dirty="0" smtClean="0"/>
              <a:t>Henri </a:t>
            </a:r>
            <a:r>
              <a:rPr lang="en-US" sz="3500" dirty="0" smtClean="0"/>
              <a:t>Matisse</a:t>
            </a:r>
            <a:br>
              <a:rPr lang="en-US" sz="3500" dirty="0" smtClean="0"/>
            </a:br>
            <a:r>
              <a:rPr lang="en-US" sz="2500" dirty="0" smtClean="0"/>
              <a:t>(pronounced MAH-TEESS)</a:t>
            </a:r>
            <a:br>
              <a:rPr lang="en-US" sz="2500" dirty="0" smtClean="0"/>
            </a:br>
            <a:r>
              <a:rPr lang="en-US" sz="2500" dirty="0" smtClean="0"/>
              <a:t>1869-1954</a:t>
            </a:r>
            <a:br>
              <a:rPr lang="en-US" sz="2500" dirty="0" smtClean="0"/>
            </a:br>
            <a:r>
              <a:rPr lang="en-US" sz="2500" dirty="0" smtClean="0"/>
              <a:t>Born in Le Cateau-Cambrésis, France</a:t>
            </a:r>
            <a:endParaRPr lang="en-US" sz="2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31132"/>
            <a:ext cx="3775607" cy="49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2608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200" dirty="0" smtClean="0"/>
              <a:t>Seascape Collage</a:t>
            </a:r>
            <a:endParaRPr lang="en-US" sz="3200" dirty="0"/>
          </a:p>
        </p:txBody>
      </p:sp>
      <p:sp>
        <p:nvSpPr>
          <p:cNvPr id="3" name="Content Placeholder 2"/>
          <p:cNvSpPr>
            <a:spLocks noGrp="1"/>
          </p:cNvSpPr>
          <p:nvPr>
            <p:ph idx="1"/>
          </p:nvPr>
        </p:nvSpPr>
        <p:spPr>
          <a:xfrm>
            <a:off x="457200" y="838200"/>
            <a:ext cx="8229600" cy="5791200"/>
          </a:xfrm>
        </p:spPr>
        <p:txBody>
          <a:bodyPr>
            <a:normAutofit fontScale="85000" lnSpcReduction="20000"/>
          </a:bodyPr>
          <a:lstStyle/>
          <a:p>
            <a:r>
              <a:rPr lang="en-US" sz="2000" dirty="0" smtClean="0"/>
              <a:t>Choose 2 or 3 pre-cut pieces of construction paper. Make sure they are all different colors. These will be your ocean shapes.</a:t>
            </a:r>
          </a:p>
          <a:p>
            <a:r>
              <a:rPr lang="en-US" sz="2000" dirty="0" smtClean="0"/>
              <a:t>Choose 2 or 3 different ocean objects to create with your scissors out of your construction paper. (See samples on slide #11)</a:t>
            </a:r>
          </a:p>
          <a:p>
            <a:pPr lvl="1"/>
            <a:r>
              <a:rPr lang="en-US" sz="2000" dirty="0" smtClean="0"/>
              <a:t>Think about the shape in your mind before cutting. Try cutting the shape out with one continuous cut. </a:t>
            </a:r>
          </a:p>
          <a:p>
            <a:pPr lvl="1"/>
            <a:r>
              <a:rPr lang="en-US" sz="2000" dirty="0" smtClean="0"/>
              <a:t>Set your ocean objects aside.</a:t>
            </a:r>
          </a:p>
          <a:p>
            <a:r>
              <a:rPr lang="en-US" sz="2000" dirty="0" smtClean="0"/>
              <a:t>Select one large piece of construction paper in black, dark blue or light blue. This will be your ocean background. (See slide #12 for ideas)</a:t>
            </a:r>
          </a:p>
          <a:p>
            <a:r>
              <a:rPr lang="en-US" sz="2000" dirty="0" smtClean="0"/>
              <a:t>Select another color (different than your background color) in black, dark blue or light blue for your ocean floor. This will just be a half sheet of construction paper. (See slide #12 for ideas)</a:t>
            </a:r>
          </a:p>
          <a:p>
            <a:r>
              <a:rPr lang="en-US" sz="2000" dirty="0" smtClean="0"/>
              <a:t> Decide where to put your half sheet of paper. Looking at the samples on slide #12, you can create a ocean floor, wave patterns, or see how to create depth in the ocean-by using black on the ocean floor.</a:t>
            </a:r>
          </a:p>
          <a:p>
            <a:r>
              <a:rPr lang="en-US" sz="2000" dirty="0" smtClean="0"/>
              <a:t>Use a variety of colors to cut sea kelp or sea weed. This will help frame your sea creatures/objects. Do you want them to be fat or thin? Tall or short?</a:t>
            </a:r>
          </a:p>
          <a:p>
            <a:r>
              <a:rPr lang="en-US" sz="2000" dirty="0" smtClean="0"/>
              <a:t>Be creative! Add some negative space objects to your collage and put some objects in front of or behind your sea weed. </a:t>
            </a:r>
          </a:p>
          <a:p>
            <a:r>
              <a:rPr lang="en-US" sz="2000" dirty="0" smtClean="0"/>
              <a:t>Lay everything out before you start to glue them down to make sure your collage is the way you want it to look.</a:t>
            </a:r>
          </a:p>
          <a:p>
            <a:r>
              <a:rPr lang="en-US" sz="2000" dirty="0" smtClean="0"/>
              <a:t>When you are happy with your collage, use a glue stick to glue your objects to </a:t>
            </a:r>
            <a:r>
              <a:rPr lang="en-US" sz="2000" smtClean="0"/>
              <a:t>your paper. </a:t>
            </a:r>
            <a:endParaRPr lang="en-US" sz="2000" dirty="0" smtClean="0"/>
          </a:p>
          <a:p>
            <a:r>
              <a:rPr lang="en-US" sz="2000" dirty="0" smtClean="0"/>
              <a:t>Write your name on the back of your seascape!</a:t>
            </a:r>
          </a:p>
          <a:p>
            <a:endParaRPr lang="en-US" sz="2000" dirty="0" smtClean="0"/>
          </a:p>
          <a:p>
            <a:pPr lvl="1"/>
            <a:endParaRPr lang="en-US" sz="16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559914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isse mural..group work, good early year activity or end year (to leave up in the hall!)">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590800"/>
            <a:ext cx="3467100" cy="3885883"/>
          </a:xfrm>
          <a:prstGeom prst="rect">
            <a:avLst/>
          </a:prstGeom>
          <a:noFill/>
          <a:ln>
            <a:noFill/>
          </a:ln>
        </p:spPr>
      </p:pic>
      <p:sp>
        <p:nvSpPr>
          <p:cNvPr id="3" name="TextBox 2"/>
          <p:cNvSpPr txBox="1"/>
          <p:nvPr/>
        </p:nvSpPr>
        <p:spPr>
          <a:xfrm>
            <a:off x="5715000" y="6477000"/>
            <a:ext cx="2971800" cy="307777"/>
          </a:xfrm>
          <a:prstGeom prst="rect">
            <a:avLst/>
          </a:prstGeom>
          <a:noFill/>
        </p:spPr>
        <p:txBody>
          <a:bodyPr wrap="square" rtlCol="0">
            <a:spAutoFit/>
          </a:bodyPr>
          <a:lstStyle/>
          <a:p>
            <a:pPr algn="ctr"/>
            <a:r>
              <a:rPr lang="en-US" sz="1400" dirty="0" smtClean="0"/>
              <a:t>Sea weed or sea kelp samples</a:t>
            </a:r>
            <a:endParaRPr lang="en-US" sz="1400" dirty="0"/>
          </a:p>
        </p:txBody>
      </p:sp>
      <p:pic>
        <p:nvPicPr>
          <p:cNvPr id="4" name="Picture 3" descr="Sea animals silhouettes ."/>
          <p:cNvPicPr/>
          <p:nvPr/>
        </p:nvPicPr>
        <p:blipFill rotWithShape="1">
          <a:blip r:embed="rId4">
            <a:extLst>
              <a:ext uri="{28A0092B-C50C-407E-A947-70E740481C1C}">
                <a14:useLocalDpi xmlns:a14="http://schemas.microsoft.com/office/drawing/2010/main" val="0"/>
              </a:ext>
            </a:extLst>
          </a:blip>
          <a:srcRect l="32340" b="66500"/>
          <a:stretch/>
        </p:blipFill>
        <p:spPr bwMode="auto">
          <a:xfrm>
            <a:off x="228600" y="304800"/>
            <a:ext cx="3248067" cy="1752600"/>
          </a:xfrm>
          <a:prstGeom prst="rect">
            <a:avLst/>
          </a:prstGeom>
          <a:noFill/>
          <a:ln>
            <a:noFill/>
          </a:ln>
          <a:extLst>
            <a:ext uri="{53640926-AAD7-44d8-BBD7-CCE9431645EC}">
              <a14:shadowObscured xmlns:a14="http://schemas.microsoft.com/office/drawing/2010/main"/>
            </a:ext>
          </a:extLst>
        </p:spPr>
      </p:pic>
      <p:pic>
        <p:nvPicPr>
          <p:cNvPr id="5" name="Picture 4" descr="Sea animals silhouettes ."/>
          <p:cNvPicPr/>
          <p:nvPr/>
        </p:nvPicPr>
        <p:blipFill rotWithShape="1">
          <a:blip r:embed="rId4">
            <a:extLst>
              <a:ext uri="{28A0092B-C50C-407E-A947-70E740481C1C}">
                <a14:useLocalDpi xmlns:a14="http://schemas.microsoft.com/office/drawing/2010/main" val="0"/>
              </a:ext>
            </a:extLst>
          </a:blip>
          <a:srcRect l="69000" t="29501" b="31249"/>
          <a:stretch/>
        </p:blipFill>
        <p:spPr bwMode="auto">
          <a:xfrm>
            <a:off x="7391400" y="304800"/>
            <a:ext cx="1600200" cy="1752600"/>
          </a:xfrm>
          <a:prstGeom prst="rect">
            <a:avLst/>
          </a:prstGeom>
          <a:noFill/>
          <a:ln>
            <a:noFill/>
          </a:ln>
          <a:extLst>
            <a:ext uri="{53640926-AAD7-44d8-BBD7-CCE9431645EC}">
              <a14:shadowObscured xmlns:a14="http://schemas.microsoft.com/office/drawing/2010/main"/>
            </a:ext>
          </a:extLst>
        </p:spPr>
      </p:pic>
      <p:pic>
        <p:nvPicPr>
          <p:cNvPr id="6" name="Picture 5" descr="Sea animals silhouettes ."/>
          <p:cNvPicPr/>
          <p:nvPr/>
        </p:nvPicPr>
        <p:blipFill rotWithShape="1">
          <a:blip r:embed="rId4">
            <a:extLst>
              <a:ext uri="{28A0092B-C50C-407E-A947-70E740481C1C}">
                <a14:useLocalDpi xmlns:a14="http://schemas.microsoft.com/office/drawing/2010/main" val="0"/>
              </a:ext>
            </a:extLst>
          </a:blip>
          <a:srcRect t="64750"/>
          <a:stretch/>
        </p:blipFill>
        <p:spPr bwMode="auto">
          <a:xfrm>
            <a:off x="3581400" y="381000"/>
            <a:ext cx="3810000" cy="1343025"/>
          </a:xfrm>
          <a:prstGeom prst="rect">
            <a:avLst/>
          </a:prstGeom>
          <a:noFill/>
          <a:ln>
            <a:noFill/>
          </a:ln>
          <a:extLst>
            <a:ext uri="{53640926-AAD7-44d8-BBD7-CCE9431645EC}">
              <a14:shadowObscured xmlns:a14="http://schemas.microsoft.com/office/drawing/2010/main"/>
            </a:ext>
          </a:extLst>
        </p:spPr>
      </p:pic>
      <p:pic>
        <p:nvPicPr>
          <p:cNvPr id="9" name="Picture 8" descr="https://encrypted-tbn1.gstatic.com/images?q=tbn:ANd9GcQ-jjzUZf_koIRcz27eGxPqyWe6toIv9rOZk6UerDiU63hwKd3MSQ">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62000" y="2438400"/>
            <a:ext cx="4038600" cy="3124200"/>
          </a:xfrm>
          <a:prstGeom prst="rect">
            <a:avLst/>
          </a:prstGeom>
          <a:noFill/>
          <a:ln>
            <a:noFill/>
          </a:ln>
        </p:spPr>
      </p:pic>
      <p:sp>
        <p:nvSpPr>
          <p:cNvPr id="10" name="TextBox 9"/>
          <p:cNvSpPr txBox="1"/>
          <p:nvPr/>
        </p:nvSpPr>
        <p:spPr>
          <a:xfrm>
            <a:off x="685800" y="5867400"/>
            <a:ext cx="3810000" cy="646331"/>
          </a:xfrm>
          <a:prstGeom prst="rect">
            <a:avLst/>
          </a:prstGeom>
          <a:noFill/>
        </p:spPr>
        <p:txBody>
          <a:bodyPr wrap="square" rtlCol="0">
            <a:spAutoFit/>
          </a:bodyPr>
          <a:lstStyle/>
          <a:p>
            <a:pPr algn="ctr"/>
            <a:r>
              <a:rPr lang="en-US" dirty="0" smtClean="0"/>
              <a:t>Samples of sea creatures or sea objects</a:t>
            </a:r>
            <a:endParaRPr lang="en-US" dirty="0"/>
          </a:p>
        </p:txBody>
      </p:sp>
    </p:spTree>
    <p:extLst>
      <p:ext uri="{BB962C8B-B14F-4D97-AF65-F5344CB8AC3E}">
        <p14:creationId xmlns:p14="http://schemas.microsoft.com/office/powerpoint/2010/main" val="42539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isse I.JPG"/>
          <p:cNvPicPr>
            <a:picLocks noChangeAspect="1"/>
          </p:cNvPicPr>
          <p:nvPr/>
        </p:nvPicPr>
        <p:blipFill rotWithShape="1">
          <a:blip r:embed="rId3">
            <a:extLst>
              <a:ext uri="{28A0092B-C50C-407E-A947-70E740481C1C}">
                <a14:useLocalDpi xmlns:a14="http://schemas.microsoft.com/office/drawing/2010/main" val="0"/>
              </a:ext>
            </a:extLst>
          </a:blip>
          <a:srcRect l="7103" t="10810" r="6003"/>
          <a:stretch/>
        </p:blipFill>
        <p:spPr>
          <a:xfrm>
            <a:off x="6553200" y="3352800"/>
            <a:ext cx="2438400" cy="3351082"/>
          </a:xfrm>
          <a:prstGeom prst="rect">
            <a:avLst/>
          </a:prstGeom>
        </p:spPr>
      </p:pic>
      <p:pic>
        <p:nvPicPr>
          <p:cNvPr id="3" name="Picture 2" descr="Matisse II.JPG"/>
          <p:cNvPicPr>
            <a:picLocks noChangeAspect="1"/>
          </p:cNvPicPr>
          <p:nvPr/>
        </p:nvPicPr>
        <p:blipFill rotWithShape="1">
          <a:blip r:embed="rId4">
            <a:extLst>
              <a:ext uri="{28A0092B-C50C-407E-A947-70E740481C1C}">
                <a14:useLocalDpi xmlns:a14="http://schemas.microsoft.com/office/drawing/2010/main" val="0"/>
              </a:ext>
            </a:extLst>
          </a:blip>
          <a:srcRect l="1338" t="3893" r="4001"/>
          <a:stretch/>
        </p:blipFill>
        <p:spPr>
          <a:xfrm rot="16200000">
            <a:off x="884291" y="-274691"/>
            <a:ext cx="2801567" cy="3808149"/>
          </a:xfrm>
          <a:prstGeom prst="rect">
            <a:avLst/>
          </a:prstGeom>
        </p:spPr>
      </p:pic>
      <p:pic>
        <p:nvPicPr>
          <p:cNvPr id="5" name="Picture 4" descr="photo 1.JPG"/>
          <p:cNvPicPr>
            <a:picLocks noChangeAspect="1"/>
          </p:cNvPicPr>
          <p:nvPr/>
        </p:nvPicPr>
        <p:blipFill rotWithShape="1">
          <a:blip r:embed="rId5">
            <a:extLst>
              <a:ext uri="{28A0092B-C50C-407E-A947-70E740481C1C}">
                <a14:useLocalDpi xmlns:a14="http://schemas.microsoft.com/office/drawing/2010/main" val="0"/>
              </a:ext>
            </a:extLst>
          </a:blip>
          <a:srcRect l="7212" t="3671" r="3781" b="6086"/>
          <a:stretch/>
        </p:blipFill>
        <p:spPr>
          <a:xfrm>
            <a:off x="533400" y="3276600"/>
            <a:ext cx="3632389" cy="2754874"/>
          </a:xfrm>
          <a:prstGeom prst="rect">
            <a:avLst/>
          </a:prstGeom>
        </p:spPr>
      </p:pic>
      <p:pic>
        <p:nvPicPr>
          <p:cNvPr id="7" name="Picture 6"/>
          <p:cNvPicPr/>
          <p:nvPr/>
        </p:nvPicPr>
        <p:blipFill rotWithShape="1">
          <a:blip r:embed="rId6" cstate="print">
            <a:extLst>
              <a:ext uri="{28A0092B-C50C-407E-A947-70E740481C1C}">
                <a14:useLocalDpi xmlns:a14="http://schemas.microsoft.com/office/drawing/2010/main" val="0"/>
              </a:ext>
            </a:extLst>
          </a:blip>
          <a:srcRect l="9536" t="6160" r="13145" b="6831"/>
          <a:stretch/>
        </p:blipFill>
        <p:spPr bwMode="auto">
          <a:xfrm>
            <a:off x="4572000" y="228600"/>
            <a:ext cx="3581400" cy="28194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762000" y="6027003"/>
            <a:ext cx="3200400" cy="830997"/>
          </a:xfrm>
          <a:prstGeom prst="rect">
            <a:avLst/>
          </a:prstGeom>
          <a:noFill/>
        </p:spPr>
        <p:txBody>
          <a:bodyPr wrap="square" rtlCol="0">
            <a:spAutoFit/>
          </a:bodyPr>
          <a:lstStyle/>
          <a:p>
            <a:pPr algn="ctr"/>
            <a:r>
              <a:rPr lang="en-US" sz="1200" dirty="0" smtClean="0"/>
              <a:t>This sample makes the ocean appear deep by using black on the ocean floor. This fish also appears to be behind the sea weed. This is called depth perception.</a:t>
            </a:r>
            <a:endParaRPr lang="en-US" sz="1200" dirty="0"/>
          </a:p>
        </p:txBody>
      </p:sp>
      <p:sp>
        <p:nvSpPr>
          <p:cNvPr id="8" name="TextBox 7"/>
          <p:cNvSpPr txBox="1"/>
          <p:nvPr/>
        </p:nvSpPr>
        <p:spPr>
          <a:xfrm>
            <a:off x="4572000" y="3124200"/>
            <a:ext cx="1600200" cy="1015663"/>
          </a:xfrm>
          <a:prstGeom prst="rect">
            <a:avLst/>
          </a:prstGeom>
          <a:noFill/>
        </p:spPr>
        <p:txBody>
          <a:bodyPr wrap="square" rtlCol="0">
            <a:spAutoFit/>
          </a:bodyPr>
          <a:lstStyle/>
          <a:p>
            <a:r>
              <a:rPr lang="en-US" sz="1200" dirty="0" smtClean="0"/>
              <a:t>This sample uses the negative space from the coral cut out to create variety in your seascape. </a:t>
            </a:r>
            <a:endParaRPr lang="en-US" sz="1200" dirty="0"/>
          </a:p>
        </p:txBody>
      </p:sp>
      <p:sp>
        <p:nvSpPr>
          <p:cNvPr id="9" name="TextBox 8"/>
          <p:cNvSpPr txBox="1"/>
          <p:nvPr/>
        </p:nvSpPr>
        <p:spPr>
          <a:xfrm>
            <a:off x="4800600" y="6248400"/>
            <a:ext cx="1676400" cy="461665"/>
          </a:xfrm>
          <a:prstGeom prst="rect">
            <a:avLst/>
          </a:prstGeom>
          <a:noFill/>
        </p:spPr>
        <p:txBody>
          <a:bodyPr wrap="square" rtlCol="0">
            <a:spAutoFit/>
          </a:bodyPr>
          <a:lstStyle/>
          <a:p>
            <a:r>
              <a:rPr lang="en-US" sz="1200" dirty="0" smtClean="0"/>
              <a:t>This sample shows how to create ocean waves.</a:t>
            </a:r>
            <a:endParaRPr lang="en-US" sz="1200" dirty="0"/>
          </a:p>
        </p:txBody>
      </p:sp>
    </p:spTree>
    <p:extLst>
      <p:ext uri="{BB962C8B-B14F-4D97-AF65-F5344CB8AC3E}">
        <p14:creationId xmlns:p14="http://schemas.microsoft.com/office/powerpoint/2010/main" val="8962808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2031"/>
            <a:ext cx="4154861" cy="610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6400800"/>
            <a:ext cx="1828800" cy="369332"/>
          </a:xfrm>
          <a:prstGeom prst="rect">
            <a:avLst/>
          </a:prstGeom>
          <a:noFill/>
        </p:spPr>
        <p:txBody>
          <a:bodyPr wrap="square" rtlCol="0">
            <a:spAutoFit/>
          </a:bodyPr>
          <a:lstStyle/>
          <a:p>
            <a:r>
              <a:rPr lang="en-US" dirty="0" smtClean="0"/>
              <a:t>“The </a:t>
            </a:r>
            <a:r>
              <a:rPr lang="en-US" dirty="0"/>
              <a:t>Jazz </a:t>
            </a:r>
            <a:r>
              <a:rPr lang="en-US" dirty="0" smtClean="0"/>
              <a:t>Icarus” </a:t>
            </a:r>
            <a:endParaRPr lang="en-US" dirty="0"/>
          </a:p>
        </p:txBody>
      </p:sp>
    </p:spTree>
    <p:extLst>
      <p:ext uri="{BB962C8B-B14F-4D97-AF65-F5344CB8AC3E}">
        <p14:creationId xmlns:p14="http://schemas.microsoft.com/office/powerpoint/2010/main" val="37742539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265" y="228600"/>
            <a:ext cx="584747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 y="4800600"/>
            <a:ext cx="7696200" cy="1631216"/>
          </a:xfrm>
          <a:prstGeom prst="rect">
            <a:avLst/>
          </a:prstGeom>
          <a:noFill/>
        </p:spPr>
        <p:txBody>
          <a:bodyPr wrap="square" rtlCol="0">
            <a:spAutoFit/>
          </a:bodyPr>
          <a:lstStyle/>
          <a:p>
            <a:pPr marL="342900" indent="-342900">
              <a:buFont typeface="Arial" pitchFamily="34" charset="0"/>
              <a:buChar char="•"/>
            </a:pPr>
            <a:r>
              <a:rPr lang="en-US" sz="2500" dirty="0" smtClean="0"/>
              <a:t>Matisse was a </a:t>
            </a:r>
            <a:r>
              <a:rPr lang="en-US" sz="2500" dirty="0"/>
              <a:t>French </a:t>
            </a:r>
            <a:r>
              <a:rPr lang="en-US" sz="2500" dirty="0" smtClean="0"/>
              <a:t>artist. </a:t>
            </a:r>
          </a:p>
          <a:p>
            <a:pPr marL="342900" indent="-342900">
              <a:buFont typeface="Arial" pitchFamily="34" charset="0"/>
              <a:buChar char="•"/>
            </a:pPr>
            <a:r>
              <a:rPr lang="en-US" sz="2500" dirty="0"/>
              <a:t>K</a:t>
            </a:r>
            <a:r>
              <a:rPr lang="en-US" sz="2500" dirty="0" smtClean="0"/>
              <a:t>nown primarily for his use of color as a painter and for his fluid, original drawings. </a:t>
            </a:r>
          </a:p>
          <a:p>
            <a:pPr marL="342900" indent="-342900">
              <a:buFont typeface="Arial" pitchFamily="34" charset="0"/>
              <a:buChar char="•"/>
            </a:pPr>
            <a:r>
              <a:rPr lang="en-US" sz="2500" dirty="0" smtClean="0"/>
              <a:t>He </a:t>
            </a:r>
            <a:r>
              <a:rPr lang="en-US" sz="2500" dirty="0"/>
              <a:t>was </a:t>
            </a:r>
            <a:r>
              <a:rPr lang="en-US" sz="2500" dirty="0" smtClean="0"/>
              <a:t>also a printmaker and sculptor</a:t>
            </a:r>
            <a:r>
              <a:rPr lang="en-US" sz="2500" dirty="0"/>
              <a:t>.</a:t>
            </a:r>
          </a:p>
        </p:txBody>
      </p:sp>
    </p:spTree>
    <p:extLst>
      <p:ext uri="{BB962C8B-B14F-4D97-AF65-F5344CB8AC3E}">
        <p14:creationId xmlns:p14="http://schemas.microsoft.com/office/powerpoint/2010/main" val="40621802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3777"/>
            <a:ext cx="3962400" cy="603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0600" y="6254463"/>
            <a:ext cx="1752600" cy="369332"/>
          </a:xfrm>
          <a:prstGeom prst="rect">
            <a:avLst/>
          </a:prstGeom>
          <a:noFill/>
        </p:spPr>
        <p:txBody>
          <a:bodyPr wrap="square" rtlCol="0">
            <a:spAutoFit/>
          </a:bodyPr>
          <a:lstStyle/>
          <a:p>
            <a:r>
              <a:rPr lang="en-US" dirty="0" smtClean="0"/>
              <a:t>“Goldfish”, 1912</a:t>
            </a:r>
            <a:endParaRPr lang="en-US" dirty="0"/>
          </a:p>
        </p:txBody>
      </p:sp>
    </p:spTree>
    <p:extLst>
      <p:ext uri="{BB962C8B-B14F-4D97-AF65-F5344CB8AC3E}">
        <p14:creationId xmlns:p14="http://schemas.microsoft.com/office/powerpoint/2010/main" val="31953130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9762"/>
            <a:ext cx="4657651" cy="649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69762"/>
            <a:ext cx="3886199" cy="1985159"/>
          </a:xfrm>
          <a:prstGeom prst="rect">
            <a:avLst/>
          </a:prstGeom>
          <a:noFill/>
        </p:spPr>
        <p:txBody>
          <a:bodyPr wrap="square" rtlCol="0">
            <a:spAutoFit/>
          </a:bodyPr>
          <a:lstStyle/>
          <a:p>
            <a:pPr algn="ctr"/>
            <a:r>
              <a:rPr lang="en-US" sz="2400" i="1" dirty="0" smtClean="0"/>
              <a:t>“Nu bleu II” </a:t>
            </a:r>
            <a:r>
              <a:rPr lang="en-US" sz="2400" dirty="0" smtClean="0"/>
              <a:t>(Blue Nude II), 1952</a:t>
            </a:r>
          </a:p>
          <a:p>
            <a:pPr marL="342900" indent="-342900">
              <a:buFont typeface="Arial" pitchFamily="34" charset="0"/>
              <a:buChar char="•"/>
            </a:pPr>
            <a:r>
              <a:rPr lang="en-US" sz="2500" dirty="0" smtClean="0"/>
              <a:t>Gouache-painted </a:t>
            </a:r>
            <a:r>
              <a:rPr lang="en-US" sz="2500" dirty="0"/>
              <a:t>paper cut-outs stuck to paper mounted on </a:t>
            </a:r>
            <a:r>
              <a:rPr lang="en-US" sz="2500" dirty="0" smtClean="0"/>
              <a:t>canvas.</a:t>
            </a:r>
            <a:endParaRPr lang="en-US" sz="2500" dirty="0"/>
          </a:p>
        </p:txBody>
      </p:sp>
    </p:spTree>
    <p:extLst>
      <p:ext uri="{BB962C8B-B14F-4D97-AF65-F5344CB8AC3E}">
        <p14:creationId xmlns:p14="http://schemas.microsoft.com/office/powerpoint/2010/main" val="128230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73" y="228600"/>
            <a:ext cx="7265055" cy="471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 y="4971113"/>
            <a:ext cx="8153400" cy="1446550"/>
          </a:xfrm>
          <a:prstGeom prst="rect">
            <a:avLst/>
          </a:prstGeom>
          <a:noFill/>
        </p:spPr>
        <p:txBody>
          <a:bodyPr wrap="square" rtlCol="0">
            <a:spAutoFit/>
          </a:bodyPr>
          <a:lstStyle/>
          <a:p>
            <a:r>
              <a:rPr lang="en-US" sz="2200" dirty="0" smtClean="0"/>
              <a:t>Some </a:t>
            </a:r>
            <a:r>
              <a:rPr lang="en-US" sz="2200" dirty="0"/>
              <a:t>of the work done by Matisse was so large that he would have to use large walls and sticks to move the pieces around until he found them to be just right. </a:t>
            </a:r>
            <a:r>
              <a:rPr lang="en-US" sz="2200" dirty="0" smtClean="0"/>
              <a:t>Here </a:t>
            </a:r>
            <a:r>
              <a:rPr lang="en-US" sz="2200" dirty="0"/>
              <a:t>he is sketching his designs on the walls prior to painting them in with color. </a:t>
            </a:r>
          </a:p>
        </p:txBody>
      </p:sp>
    </p:spTree>
    <p:extLst>
      <p:ext uri="{BB962C8B-B14F-4D97-AF65-F5344CB8AC3E}">
        <p14:creationId xmlns:p14="http://schemas.microsoft.com/office/powerpoint/2010/main" val="7592204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613" y="1742140"/>
            <a:ext cx="5098908" cy="503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76200"/>
            <a:ext cx="7924800" cy="1631216"/>
          </a:xfrm>
          <a:prstGeom prst="rect">
            <a:avLst/>
          </a:prstGeom>
          <a:noFill/>
        </p:spPr>
        <p:txBody>
          <a:bodyPr wrap="square" rtlCol="0">
            <a:spAutoFit/>
          </a:bodyPr>
          <a:lstStyle/>
          <a:p>
            <a:r>
              <a:rPr lang="en-US" sz="2500" dirty="0" smtClean="0"/>
              <a:t>Matisse </a:t>
            </a:r>
            <a:r>
              <a:rPr lang="en-US" sz="2500" dirty="0"/>
              <a:t>grew painfully ill and could not be moved from his wheelchair or bed. He could still cut images and have his secretary place them around the floor to find his designs. </a:t>
            </a:r>
          </a:p>
          <a:p>
            <a:r>
              <a:rPr lang="en-US" sz="2500" dirty="0"/>
              <a:t>He loved to cut the shapes to show texture in a design. </a:t>
            </a:r>
          </a:p>
        </p:txBody>
      </p:sp>
    </p:spTree>
    <p:extLst>
      <p:ext uri="{BB962C8B-B14F-4D97-AF65-F5344CB8AC3E}">
        <p14:creationId xmlns:p14="http://schemas.microsoft.com/office/powerpoint/2010/main" val="12847270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277833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195" y="304800"/>
            <a:ext cx="4095750" cy="495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23690" y="6172200"/>
            <a:ext cx="914400" cy="369332"/>
          </a:xfrm>
          <a:prstGeom prst="rect">
            <a:avLst/>
          </a:prstGeom>
          <a:noFill/>
        </p:spPr>
        <p:txBody>
          <a:bodyPr wrap="square" rtlCol="0">
            <a:spAutoFit/>
          </a:bodyPr>
          <a:lstStyle/>
          <a:p>
            <a:r>
              <a:rPr lang="en-US" dirty="0" smtClean="0"/>
              <a:t>“La Vis”</a:t>
            </a:r>
            <a:endParaRPr lang="en-US" dirty="0"/>
          </a:p>
        </p:txBody>
      </p:sp>
      <p:sp>
        <p:nvSpPr>
          <p:cNvPr id="3" name="TextBox 2"/>
          <p:cNvSpPr txBox="1"/>
          <p:nvPr/>
        </p:nvSpPr>
        <p:spPr>
          <a:xfrm>
            <a:off x="7481346" y="5410200"/>
            <a:ext cx="1371599" cy="369332"/>
          </a:xfrm>
          <a:prstGeom prst="rect">
            <a:avLst/>
          </a:prstGeom>
          <a:noFill/>
        </p:spPr>
        <p:txBody>
          <a:bodyPr wrap="square" rtlCol="0">
            <a:spAutoFit/>
          </a:bodyPr>
          <a:lstStyle/>
          <a:p>
            <a:r>
              <a:rPr lang="en-US" dirty="0" smtClean="0"/>
              <a:t>“The Snail”</a:t>
            </a:r>
            <a:endParaRPr lang="en-US" dirty="0"/>
          </a:p>
        </p:txBody>
      </p:sp>
    </p:spTree>
    <p:extLst>
      <p:ext uri="{BB962C8B-B14F-4D97-AF65-F5344CB8AC3E}">
        <p14:creationId xmlns:p14="http://schemas.microsoft.com/office/powerpoint/2010/main" val="2449239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41430"/>
            <a:ext cx="4722337" cy="541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0" y="641430"/>
            <a:ext cx="3429000" cy="1938992"/>
          </a:xfrm>
          <a:prstGeom prst="rect">
            <a:avLst/>
          </a:prstGeom>
          <a:noFill/>
        </p:spPr>
        <p:txBody>
          <a:bodyPr wrap="square" rtlCol="0">
            <a:spAutoFit/>
          </a:bodyPr>
          <a:lstStyle/>
          <a:p>
            <a:r>
              <a:rPr lang="en-US" sz="3000" dirty="0" smtClean="0"/>
              <a:t>What is one thing that you learned about </a:t>
            </a:r>
            <a:r>
              <a:rPr lang="en-US" sz="3000" dirty="0" smtClean="0"/>
              <a:t>Henri </a:t>
            </a:r>
            <a:r>
              <a:rPr lang="en-US" sz="3000" dirty="0" smtClean="0"/>
              <a:t>Matisse today?</a:t>
            </a:r>
            <a:endParaRPr lang="en-US" sz="3000" dirty="0"/>
          </a:p>
        </p:txBody>
      </p:sp>
    </p:spTree>
    <p:extLst>
      <p:ext uri="{BB962C8B-B14F-4D97-AF65-F5344CB8AC3E}">
        <p14:creationId xmlns:p14="http://schemas.microsoft.com/office/powerpoint/2010/main" val="3084662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588</Words>
  <Application>Microsoft Macintosh PowerPoint</Application>
  <PresentationFormat>On-screen Show (4:3)</PresentationFormat>
  <Paragraphs>46</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Henri Matisse (pronounced MAH-TEESS) 1869-1954 Born in Le Cateau-Cambrésis, France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Seascape Collage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Keller (HB Strategy Group)</dc:creator>
  <cp:lastModifiedBy>Chris Keller</cp:lastModifiedBy>
  <cp:revision>25</cp:revision>
  <dcterms:created xsi:type="dcterms:W3CDTF">2013-10-07T03:13:08Z</dcterms:created>
  <dcterms:modified xsi:type="dcterms:W3CDTF">2014-09-25T18:54:46Z</dcterms:modified>
</cp:coreProperties>
</file>