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gif" ContentType="image/gif"/>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5"/>
  </p:notesMasterIdLst>
  <p:sldIdLst>
    <p:sldId id="256" r:id="rId2"/>
    <p:sldId id="257" r:id="rId3"/>
    <p:sldId id="258" r:id="rId4"/>
    <p:sldId id="259" r:id="rId5"/>
    <p:sldId id="260" r:id="rId6"/>
    <p:sldId id="261" r:id="rId7"/>
    <p:sldId id="263" r:id="rId8"/>
    <p:sldId id="262" r:id="rId9"/>
    <p:sldId id="266" r:id="rId10"/>
    <p:sldId id="268" r:id="rId11"/>
    <p:sldId id="264" r:id="rId12"/>
    <p:sldId id="265" r:id="rId13"/>
    <p:sldId id="267" r:id="rId1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modifyVerifier cryptProviderType="rsaFull" cryptAlgorithmClass="hash" cryptAlgorithmType="typeAny" cryptAlgorithmSid="4" spinCount="100000" saltData="ln5Z/ZOtgKMsWRVSHK4l1g==" hashData="GPK/vi0eYjQ/AsG2y4ZkspArsDw="/>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120" d="100"/>
          <a:sy n="120" d="100"/>
        </p:scale>
        <p:origin x="-1376" y="-104"/>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notesMaster" Target="notesMasters/notesMaster1.xml"/><Relationship Id="rId16" Type="http://schemas.openxmlformats.org/officeDocument/2006/relationships/printerSettings" Target="printerSettings/printerSettings1.bin"/><Relationship Id="rId17" Type="http://schemas.openxmlformats.org/officeDocument/2006/relationships/presProps" Target="presProps.xml"/><Relationship Id="rId18" Type="http://schemas.openxmlformats.org/officeDocument/2006/relationships/viewProps" Target="viewProps.xml"/><Relationship Id="rId19" Type="http://schemas.openxmlformats.org/officeDocument/2006/relationships/theme" Target="theme/theme1.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053D3E4-4EF5-4243-852C-0DD7B31A55E4}" type="datetimeFigureOut">
              <a:rPr lang="en-US" smtClean="0"/>
              <a:t>8/30/14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8F53967-A32A-4036-AD42-D09623EF5417}" type="slidenum">
              <a:rPr lang="en-US" smtClean="0"/>
              <a:t>‹#›</a:t>
            </a:fld>
            <a:endParaRPr lang="en-US"/>
          </a:p>
        </p:txBody>
      </p:sp>
    </p:spTree>
    <p:extLst>
      <p:ext uri="{BB962C8B-B14F-4D97-AF65-F5344CB8AC3E}">
        <p14:creationId xmlns:p14="http://schemas.microsoft.com/office/powerpoint/2010/main" val="305390980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8F53967-A32A-4036-AD42-D09623EF5417}" type="slidenum">
              <a:rPr lang="en-US" smtClean="0"/>
              <a:t>1</a:t>
            </a:fld>
            <a:endParaRPr lang="en-US"/>
          </a:p>
        </p:txBody>
      </p:sp>
    </p:spTree>
    <p:extLst>
      <p:ext uri="{BB962C8B-B14F-4D97-AF65-F5344CB8AC3E}">
        <p14:creationId xmlns:p14="http://schemas.microsoft.com/office/powerpoint/2010/main" val="276587277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8F53967-A32A-4036-AD42-D09623EF5417}" type="slidenum">
              <a:rPr lang="en-US" smtClean="0"/>
              <a:t>10</a:t>
            </a:fld>
            <a:endParaRPr lang="en-US"/>
          </a:p>
        </p:txBody>
      </p:sp>
    </p:spTree>
    <p:extLst>
      <p:ext uri="{BB962C8B-B14F-4D97-AF65-F5344CB8AC3E}">
        <p14:creationId xmlns:p14="http://schemas.microsoft.com/office/powerpoint/2010/main" val="340209083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8F53967-A32A-4036-AD42-D09623EF5417}" type="slidenum">
              <a:rPr lang="en-US" smtClean="0"/>
              <a:t>11</a:t>
            </a:fld>
            <a:endParaRPr lang="en-US"/>
          </a:p>
        </p:txBody>
      </p:sp>
    </p:spTree>
    <p:extLst>
      <p:ext uri="{BB962C8B-B14F-4D97-AF65-F5344CB8AC3E}">
        <p14:creationId xmlns:p14="http://schemas.microsoft.com/office/powerpoint/2010/main" val="419438396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8F53967-A32A-4036-AD42-D09623EF5417}" type="slidenum">
              <a:rPr lang="en-US" smtClean="0"/>
              <a:t>12</a:t>
            </a:fld>
            <a:endParaRPr lang="en-US"/>
          </a:p>
        </p:txBody>
      </p:sp>
    </p:spTree>
    <p:extLst>
      <p:ext uri="{BB962C8B-B14F-4D97-AF65-F5344CB8AC3E}">
        <p14:creationId xmlns:p14="http://schemas.microsoft.com/office/powerpoint/2010/main" val="254607019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8F53967-A32A-4036-AD42-D09623EF5417}" type="slidenum">
              <a:rPr lang="en-US" smtClean="0"/>
              <a:t>13</a:t>
            </a:fld>
            <a:endParaRPr lang="en-US"/>
          </a:p>
        </p:txBody>
      </p:sp>
    </p:spTree>
    <p:extLst>
      <p:ext uri="{BB962C8B-B14F-4D97-AF65-F5344CB8AC3E}">
        <p14:creationId xmlns:p14="http://schemas.microsoft.com/office/powerpoint/2010/main" val="285032979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8F53967-A32A-4036-AD42-D09623EF5417}" type="slidenum">
              <a:rPr lang="en-US" smtClean="0"/>
              <a:t>2</a:t>
            </a:fld>
            <a:endParaRPr lang="en-US"/>
          </a:p>
        </p:txBody>
      </p:sp>
    </p:spTree>
    <p:extLst>
      <p:ext uri="{BB962C8B-B14F-4D97-AF65-F5344CB8AC3E}">
        <p14:creationId xmlns:p14="http://schemas.microsoft.com/office/powerpoint/2010/main" val="14539818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8F53967-A32A-4036-AD42-D09623EF5417}" type="slidenum">
              <a:rPr lang="en-US" smtClean="0"/>
              <a:t>3</a:t>
            </a:fld>
            <a:endParaRPr lang="en-US"/>
          </a:p>
        </p:txBody>
      </p:sp>
    </p:spTree>
    <p:extLst>
      <p:ext uri="{BB962C8B-B14F-4D97-AF65-F5344CB8AC3E}">
        <p14:creationId xmlns:p14="http://schemas.microsoft.com/office/powerpoint/2010/main" val="128854415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8F53967-A32A-4036-AD42-D09623EF5417}" type="slidenum">
              <a:rPr lang="en-US" smtClean="0"/>
              <a:t>4</a:t>
            </a:fld>
            <a:endParaRPr lang="en-US"/>
          </a:p>
        </p:txBody>
      </p:sp>
    </p:spTree>
    <p:extLst>
      <p:ext uri="{BB962C8B-B14F-4D97-AF65-F5344CB8AC3E}">
        <p14:creationId xmlns:p14="http://schemas.microsoft.com/office/powerpoint/2010/main" val="264048913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8F53967-A32A-4036-AD42-D09623EF5417}" type="slidenum">
              <a:rPr lang="en-US" smtClean="0"/>
              <a:t>5</a:t>
            </a:fld>
            <a:endParaRPr lang="en-US"/>
          </a:p>
        </p:txBody>
      </p:sp>
    </p:spTree>
    <p:extLst>
      <p:ext uri="{BB962C8B-B14F-4D97-AF65-F5344CB8AC3E}">
        <p14:creationId xmlns:p14="http://schemas.microsoft.com/office/powerpoint/2010/main" val="102704213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8F53967-A32A-4036-AD42-D09623EF5417}" type="slidenum">
              <a:rPr lang="en-US" smtClean="0"/>
              <a:t>6</a:t>
            </a:fld>
            <a:endParaRPr lang="en-US"/>
          </a:p>
        </p:txBody>
      </p:sp>
    </p:spTree>
    <p:extLst>
      <p:ext uri="{BB962C8B-B14F-4D97-AF65-F5344CB8AC3E}">
        <p14:creationId xmlns:p14="http://schemas.microsoft.com/office/powerpoint/2010/main" val="321960811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8F53967-A32A-4036-AD42-D09623EF5417}" type="slidenum">
              <a:rPr lang="en-US" smtClean="0"/>
              <a:t>7</a:t>
            </a:fld>
            <a:endParaRPr lang="en-US"/>
          </a:p>
        </p:txBody>
      </p:sp>
    </p:spTree>
    <p:extLst>
      <p:ext uri="{BB962C8B-B14F-4D97-AF65-F5344CB8AC3E}">
        <p14:creationId xmlns:p14="http://schemas.microsoft.com/office/powerpoint/2010/main" val="155656881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8F53967-A32A-4036-AD42-D09623EF5417}" type="slidenum">
              <a:rPr lang="en-US" smtClean="0"/>
              <a:t>8</a:t>
            </a:fld>
            <a:endParaRPr lang="en-US"/>
          </a:p>
        </p:txBody>
      </p:sp>
    </p:spTree>
    <p:extLst>
      <p:ext uri="{BB962C8B-B14F-4D97-AF65-F5344CB8AC3E}">
        <p14:creationId xmlns:p14="http://schemas.microsoft.com/office/powerpoint/2010/main" val="256409739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8F53967-A32A-4036-AD42-D09623EF5417}" type="slidenum">
              <a:rPr lang="en-US" smtClean="0"/>
              <a:t>9</a:t>
            </a:fld>
            <a:endParaRPr lang="en-US"/>
          </a:p>
        </p:txBody>
      </p:sp>
    </p:spTree>
    <p:extLst>
      <p:ext uri="{BB962C8B-B14F-4D97-AF65-F5344CB8AC3E}">
        <p14:creationId xmlns:p14="http://schemas.microsoft.com/office/powerpoint/2010/main" val="97661789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E7DB749C-A82E-4EE3-8874-1B20DE97DA23}" type="datetimeFigureOut">
              <a:rPr lang="en-US" smtClean="0"/>
              <a:t>8/30/14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6D2EF15-345C-4B4B-8C95-42185A3095D3}" type="slidenum">
              <a:rPr lang="en-US" smtClean="0"/>
              <a:t>‹#›</a:t>
            </a:fld>
            <a:endParaRPr lang="en-US"/>
          </a:p>
        </p:txBody>
      </p:sp>
    </p:spTree>
    <p:extLst>
      <p:ext uri="{BB962C8B-B14F-4D97-AF65-F5344CB8AC3E}">
        <p14:creationId xmlns:p14="http://schemas.microsoft.com/office/powerpoint/2010/main" val="300410756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7DB749C-A82E-4EE3-8874-1B20DE97DA23}" type="datetimeFigureOut">
              <a:rPr lang="en-US" smtClean="0"/>
              <a:t>8/30/14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6D2EF15-345C-4B4B-8C95-42185A3095D3}" type="slidenum">
              <a:rPr lang="en-US" smtClean="0"/>
              <a:t>‹#›</a:t>
            </a:fld>
            <a:endParaRPr lang="en-US"/>
          </a:p>
        </p:txBody>
      </p:sp>
    </p:spTree>
    <p:extLst>
      <p:ext uri="{BB962C8B-B14F-4D97-AF65-F5344CB8AC3E}">
        <p14:creationId xmlns:p14="http://schemas.microsoft.com/office/powerpoint/2010/main" val="343427197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7DB749C-A82E-4EE3-8874-1B20DE97DA23}" type="datetimeFigureOut">
              <a:rPr lang="en-US" smtClean="0"/>
              <a:t>8/30/14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6D2EF15-345C-4B4B-8C95-42185A3095D3}" type="slidenum">
              <a:rPr lang="en-US" smtClean="0"/>
              <a:t>‹#›</a:t>
            </a:fld>
            <a:endParaRPr lang="en-US"/>
          </a:p>
        </p:txBody>
      </p:sp>
    </p:spTree>
    <p:extLst>
      <p:ext uri="{BB962C8B-B14F-4D97-AF65-F5344CB8AC3E}">
        <p14:creationId xmlns:p14="http://schemas.microsoft.com/office/powerpoint/2010/main" val="124094125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7DB749C-A82E-4EE3-8874-1B20DE97DA23}" type="datetimeFigureOut">
              <a:rPr lang="en-US" smtClean="0"/>
              <a:t>8/30/14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6D2EF15-345C-4B4B-8C95-42185A3095D3}" type="slidenum">
              <a:rPr lang="en-US" smtClean="0"/>
              <a:t>‹#›</a:t>
            </a:fld>
            <a:endParaRPr lang="en-US"/>
          </a:p>
        </p:txBody>
      </p:sp>
    </p:spTree>
    <p:extLst>
      <p:ext uri="{BB962C8B-B14F-4D97-AF65-F5344CB8AC3E}">
        <p14:creationId xmlns:p14="http://schemas.microsoft.com/office/powerpoint/2010/main" val="225898220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7DB749C-A82E-4EE3-8874-1B20DE97DA23}" type="datetimeFigureOut">
              <a:rPr lang="en-US" smtClean="0"/>
              <a:t>8/30/14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6D2EF15-345C-4B4B-8C95-42185A3095D3}" type="slidenum">
              <a:rPr lang="en-US" smtClean="0"/>
              <a:t>‹#›</a:t>
            </a:fld>
            <a:endParaRPr lang="en-US"/>
          </a:p>
        </p:txBody>
      </p:sp>
    </p:spTree>
    <p:extLst>
      <p:ext uri="{BB962C8B-B14F-4D97-AF65-F5344CB8AC3E}">
        <p14:creationId xmlns:p14="http://schemas.microsoft.com/office/powerpoint/2010/main" val="145123271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E7DB749C-A82E-4EE3-8874-1B20DE97DA23}" type="datetimeFigureOut">
              <a:rPr lang="en-US" smtClean="0"/>
              <a:t>8/30/14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6D2EF15-345C-4B4B-8C95-42185A3095D3}" type="slidenum">
              <a:rPr lang="en-US" smtClean="0"/>
              <a:t>‹#›</a:t>
            </a:fld>
            <a:endParaRPr lang="en-US"/>
          </a:p>
        </p:txBody>
      </p:sp>
    </p:spTree>
    <p:extLst>
      <p:ext uri="{BB962C8B-B14F-4D97-AF65-F5344CB8AC3E}">
        <p14:creationId xmlns:p14="http://schemas.microsoft.com/office/powerpoint/2010/main" val="351203809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E7DB749C-A82E-4EE3-8874-1B20DE97DA23}" type="datetimeFigureOut">
              <a:rPr lang="en-US" smtClean="0"/>
              <a:t>8/30/14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6D2EF15-345C-4B4B-8C95-42185A3095D3}" type="slidenum">
              <a:rPr lang="en-US" smtClean="0"/>
              <a:t>‹#›</a:t>
            </a:fld>
            <a:endParaRPr lang="en-US"/>
          </a:p>
        </p:txBody>
      </p:sp>
    </p:spTree>
    <p:extLst>
      <p:ext uri="{BB962C8B-B14F-4D97-AF65-F5344CB8AC3E}">
        <p14:creationId xmlns:p14="http://schemas.microsoft.com/office/powerpoint/2010/main" val="153138948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E7DB749C-A82E-4EE3-8874-1B20DE97DA23}" type="datetimeFigureOut">
              <a:rPr lang="en-US" smtClean="0"/>
              <a:t>8/30/14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6D2EF15-345C-4B4B-8C95-42185A3095D3}" type="slidenum">
              <a:rPr lang="en-US" smtClean="0"/>
              <a:t>‹#›</a:t>
            </a:fld>
            <a:endParaRPr lang="en-US"/>
          </a:p>
        </p:txBody>
      </p:sp>
    </p:spTree>
    <p:extLst>
      <p:ext uri="{BB962C8B-B14F-4D97-AF65-F5344CB8AC3E}">
        <p14:creationId xmlns:p14="http://schemas.microsoft.com/office/powerpoint/2010/main" val="61683474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7DB749C-A82E-4EE3-8874-1B20DE97DA23}" type="datetimeFigureOut">
              <a:rPr lang="en-US" smtClean="0"/>
              <a:t>8/30/14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6D2EF15-345C-4B4B-8C95-42185A3095D3}" type="slidenum">
              <a:rPr lang="en-US" smtClean="0"/>
              <a:t>‹#›</a:t>
            </a:fld>
            <a:endParaRPr lang="en-US"/>
          </a:p>
        </p:txBody>
      </p:sp>
    </p:spTree>
    <p:extLst>
      <p:ext uri="{BB962C8B-B14F-4D97-AF65-F5344CB8AC3E}">
        <p14:creationId xmlns:p14="http://schemas.microsoft.com/office/powerpoint/2010/main" val="366965574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7DB749C-A82E-4EE3-8874-1B20DE97DA23}" type="datetimeFigureOut">
              <a:rPr lang="en-US" smtClean="0"/>
              <a:t>8/30/14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6D2EF15-345C-4B4B-8C95-42185A3095D3}" type="slidenum">
              <a:rPr lang="en-US" smtClean="0"/>
              <a:t>‹#›</a:t>
            </a:fld>
            <a:endParaRPr lang="en-US"/>
          </a:p>
        </p:txBody>
      </p:sp>
    </p:spTree>
    <p:extLst>
      <p:ext uri="{BB962C8B-B14F-4D97-AF65-F5344CB8AC3E}">
        <p14:creationId xmlns:p14="http://schemas.microsoft.com/office/powerpoint/2010/main" val="369484276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7DB749C-A82E-4EE3-8874-1B20DE97DA23}" type="datetimeFigureOut">
              <a:rPr lang="en-US" smtClean="0"/>
              <a:t>8/30/14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6D2EF15-345C-4B4B-8C95-42185A3095D3}" type="slidenum">
              <a:rPr lang="en-US" smtClean="0"/>
              <a:t>‹#›</a:t>
            </a:fld>
            <a:endParaRPr lang="en-US"/>
          </a:p>
        </p:txBody>
      </p:sp>
    </p:spTree>
    <p:extLst>
      <p:ext uri="{BB962C8B-B14F-4D97-AF65-F5344CB8AC3E}">
        <p14:creationId xmlns:p14="http://schemas.microsoft.com/office/powerpoint/2010/main" val="1623731074"/>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7DB749C-A82E-4EE3-8874-1B20DE97DA23}" type="datetimeFigureOut">
              <a:rPr lang="en-US" smtClean="0"/>
              <a:t>8/30/14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6D2EF15-345C-4B4B-8C95-42185A3095D3}" type="slidenum">
              <a:rPr lang="en-US" smtClean="0"/>
              <a:t>‹#›</a:t>
            </a:fld>
            <a:endParaRPr lang="en-US"/>
          </a:p>
        </p:txBody>
      </p:sp>
    </p:spTree>
    <p:extLst>
      <p:ext uri="{BB962C8B-B14F-4D97-AF65-F5344CB8AC3E}">
        <p14:creationId xmlns:p14="http://schemas.microsoft.com/office/powerpoint/2010/main" val="376416439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4" Type="http://schemas.openxmlformats.org/officeDocument/2006/relationships/image" Target="../media/image2.jpeg"/><Relationship Id="rId1" Type="http://schemas.openxmlformats.org/officeDocument/2006/relationships/slideLayout" Target="../slideLayouts/slideLayout2.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0.xml"/><Relationship Id="rId3" Type="http://schemas.openxmlformats.org/officeDocument/2006/relationships/image" Target="../media/image10.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2.xml"/><Relationship Id="rId3" Type="http://schemas.openxmlformats.org/officeDocument/2006/relationships/image" Target="../media/image11.jpeg"/></Relationships>
</file>

<file path=ppt/slides/_rels/slide13.xml.rels><?xml version="1.0" encoding="UTF-8" standalone="yes"?>
<Relationships xmlns="http://schemas.openxmlformats.org/package/2006/relationships"><Relationship Id="rId3" Type="http://schemas.openxmlformats.org/officeDocument/2006/relationships/image" Target="../media/image8.gif"/><Relationship Id="rId4" Type="http://schemas.openxmlformats.org/officeDocument/2006/relationships/image" Target="../media/image12.jpeg"/><Relationship Id="rId1" Type="http://schemas.openxmlformats.org/officeDocument/2006/relationships/slideLayout" Target="../slideLayouts/slideLayout7.xml"/><Relationship Id="rId2" Type="http://schemas.openxmlformats.org/officeDocument/2006/relationships/notesSlide" Target="../notesSlides/notesSlide1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xml"/><Relationship Id="rId3" Type="http://schemas.openxmlformats.org/officeDocument/2006/relationships/image" Target="../media/image3.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3.xml"/><Relationship Id="rId3" Type="http://schemas.openxmlformats.org/officeDocument/2006/relationships/image" Target="../media/image4.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4.xml"/><Relationship Id="rId3" Type="http://schemas.openxmlformats.org/officeDocument/2006/relationships/image" Target="../media/image5.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5.xml"/><Relationship Id="rId3" Type="http://schemas.openxmlformats.org/officeDocument/2006/relationships/image" Target="../media/image6.jpe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6.xml"/><Relationship Id="rId3" Type="http://schemas.openxmlformats.org/officeDocument/2006/relationships/image" Target="../media/image7.jpe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7.xml"/><Relationship Id="rId3" Type="http://schemas.openxmlformats.org/officeDocument/2006/relationships/image" Target="../media/image8.gif"/></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8.xml"/><Relationship Id="rId3" Type="http://schemas.openxmlformats.org/officeDocument/2006/relationships/image" Target="../media/image9.jpe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9.xml"/><Relationship Id="rId3" Type="http://schemas.openxmlformats.org/officeDocument/2006/relationships/image" Target="../media/image9.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152400"/>
            <a:ext cx="8229600" cy="1905000"/>
          </a:xfrm>
        </p:spPr>
        <p:txBody>
          <a:bodyPr>
            <a:normAutofit fontScale="90000"/>
          </a:bodyPr>
          <a:lstStyle/>
          <a:p>
            <a:r>
              <a:rPr lang="en-US" dirty="0" smtClean="0"/>
              <a:t>Paul Gauguin</a:t>
            </a:r>
            <a:br>
              <a:rPr lang="en-US" dirty="0" smtClean="0"/>
            </a:br>
            <a:r>
              <a:rPr lang="en-US" sz="2800" dirty="0" smtClean="0"/>
              <a:t>(GO-GAN)</a:t>
            </a:r>
            <a:br>
              <a:rPr lang="en-US" sz="2800" dirty="0" smtClean="0"/>
            </a:br>
            <a:r>
              <a:rPr lang="en-US" sz="2800" dirty="0" smtClean="0"/>
              <a:t>1848-1903</a:t>
            </a:r>
            <a:br>
              <a:rPr lang="en-US" sz="2800" dirty="0" smtClean="0"/>
            </a:br>
            <a:r>
              <a:rPr lang="en-US" sz="2800" dirty="0" smtClean="0"/>
              <a:t>Born in Paris, France</a:t>
            </a:r>
            <a:br>
              <a:rPr lang="en-US" sz="2800" dirty="0" smtClean="0"/>
            </a:br>
            <a:endParaRPr lang="en-US" sz="2800" dirty="0"/>
          </a:p>
        </p:txBody>
      </p:sp>
      <p:pic>
        <p:nvPicPr>
          <p:cNvPr id="1026" name="Picture 2" descr="http://www.artble.com/imgs/6/2/4/65603/paul_gauguin.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5800" y="2036602"/>
            <a:ext cx="3679768" cy="4698358"/>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http://1.bp.blogspot.com/_5bVN3kXOxFc/TPyzCkQhp2I/AAAAAAAACb0/dFxCemqiUfg/s400/09.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064303" y="2064996"/>
            <a:ext cx="3425120" cy="4259604"/>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7149046" y="6324600"/>
            <a:ext cx="1340377" cy="369332"/>
          </a:xfrm>
          <a:prstGeom prst="rect">
            <a:avLst/>
          </a:prstGeom>
          <a:noFill/>
        </p:spPr>
        <p:txBody>
          <a:bodyPr wrap="square" rtlCol="0">
            <a:spAutoFit/>
          </a:bodyPr>
          <a:lstStyle/>
          <a:p>
            <a:r>
              <a:rPr lang="en-US" dirty="0" smtClean="0"/>
              <a:t>Self Portrait</a:t>
            </a:r>
            <a:endParaRPr lang="en-US" dirty="0"/>
          </a:p>
        </p:txBody>
      </p:sp>
    </p:spTree>
    <p:extLst>
      <p:ext uri="{BB962C8B-B14F-4D97-AF65-F5344CB8AC3E}">
        <p14:creationId xmlns:p14="http://schemas.microsoft.com/office/powerpoint/2010/main" val="126196338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 y="647700"/>
            <a:ext cx="4654420" cy="5562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4953000" y="647700"/>
            <a:ext cx="3962400" cy="1569660"/>
          </a:xfrm>
          <a:prstGeom prst="rect">
            <a:avLst/>
          </a:prstGeom>
          <a:noFill/>
        </p:spPr>
        <p:txBody>
          <a:bodyPr wrap="square" rtlCol="0">
            <a:spAutoFit/>
          </a:bodyPr>
          <a:lstStyle/>
          <a:p>
            <a:r>
              <a:rPr lang="en-US" sz="3200" dirty="0" smtClean="0"/>
              <a:t>What is one thing that you learned today about Paul Gauguin? </a:t>
            </a:r>
            <a:endParaRPr lang="en-US" sz="3200" dirty="0"/>
          </a:p>
        </p:txBody>
      </p:sp>
    </p:spTree>
    <p:extLst>
      <p:ext uri="{BB962C8B-B14F-4D97-AF65-F5344CB8AC3E}">
        <p14:creationId xmlns:p14="http://schemas.microsoft.com/office/powerpoint/2010/main" val="284176419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008"/>
            <a:ext cx="8229600" cy="811192"/>
          </a:xfrm>
        </p:spPr>
        <p:txBody>
          <a:bodyPr>
            <a:normAutofit/>
          </a:bodyPr>
          <a:lstStyle/>
          <a:p>
            <a:r>
              <a:rPr lang="en-US" sz="3500" dirty="0" smtClean="0"/>
              <a:t>Complementary Colors Landscape</a:t>
            </a:r>
            <a:endParaRPr lang="en-US" sz="3500" dirty="0"/>
          </a:p>
        </p:txBody>
      </p:sp>
      <p:sp>
        <p:nvSpPr>
          <p:cNvPr id="3" name="Content Placeholder 2"/>
          <p:cNvSpPr>
            <a:spLocks noGrp="1"/>
          </p:cNvSpPr>
          <p:nvPr>
            <p:ph idx="1"/>
          </p:nvPr>
        </p:nvSpPr>
        <p:spPr>
          <a:xfrm>
            <a:off x="457200" y="914400"/>
            <a:ext cx="8229600" cy="5943600"/>
          </a:xfrm>
        </p:spPr>
        <p:txBody>
          <a:bodyPr>
            <a:normAutofit fontScale="70000" lnSpcReduction="20000"/>
          </a:bodyPr>
          <a:lstStyle/>
          <a:p>
            <a:pPr>
              <a:spcBef>
                <a:spcPts val="600"/>
              </a:spcBef>
              <a:spcAft>
                <a:spcPts val="600"/>
              </a:spcAft>
            </a:pPr>
            <a:r>
              <a:rPr lang="en-US" sz="3100" dirty="0" smtClean="0"/>
              <a:t>Put on a paint shirt.</a:t>
            </a:r>
          </a:p>
          <a:p>
            <a:pPr>
              <a:spcBef>
                <a:spcPts val="600"/>
              </a:spcBef>
              <a:spcAft>
                <a:spcPts val="600"/>
              </a:spcAft>
            </a:pPr>
            <a:r>
              <a:rPr lang="en-US" sz="3100" dirty="0" smtClean="0"/>
              <a:t>Put your name on the back of your paper.</a:t>
            </a:r>
          </a:p>
          <a:p>
            <a:pPr>
              <a:spcBef>
                <a:spcPts val="600"/>
              </a:spcBef>
              <a:spcAft>
                <a:spcPts val="600"/>
              </a:spcAft>
            </a:pPr>
            <a:r>
              <a:rPr lang="en-US" sz="3100" dirty="0" smtClean="0"/>
              <a:t>Using masking tape, tape your paper down on all sides making a “frame” around your future painting.</a:t>
            </a:r>
          </a:p>
          <a:p>
            <a:pPr>
              <a:spcBef>
                <a:spcPts val="600"/>
              </a:spcBef>
              <a:spcAft>
                <a:spcPts val="600"/>
              </a:spcAft>
            </a:pPr>
            <a:r>
              <a:rPr lang="en-US" sz="3100" dirty="0" smtClean="0"/>
              <a:t>On a separate piece of paper, sketch your ideas first, including mountains, hills, lakes, rivers, clouds, trees, bushes or whatever you choose. Remember to make the items in the background smaller and those in the foreground bigger with more detail. </a:t>
            </a:r>
          </a:p>
          <a:p>
            <a:pPr>
              <a:spcBef>
                <a:spcPts val="600"/>
              </a:spcBef>
              <a:spcAft>
                <a:spcPts val="600"/>
              </a:spcAft>
            </a:pPr>
            <a:r>
              <a:rPr lang="en-US" sz="3100" dirty="0"/>
              <a:t>Think about your horizon line, where sky meets the earth, traveling across </a:t>
            </a:r>
            <a:r>
              <a:rPr lang="en-US" sz="3100" dirty="0" smtClean="0"/>
              <a:t>your </a:t>
            </a:r>
            <a:r>
              <a:rPr lang="en-US" sz="3100" dirty="0"/>
              <a:t>paper. This could be a hill, mountain range or the flat line of water</a:t>
            </a:r>
            <a:r>
              <a:rPr lang="en-US" sz="3100" dirty="0" smtClean="0"/>
              <a:t>.</a:t>
            </a:r>
          </a:p>
          <a:p>
            <a:pPr>
              <a:spcBef>
                <a:spcPts val="600"/>
              </a:spcBef>
              <a:spcAft>
                <a:spcPts val="600"/>
              </a:spcAft>
            </a:pPr>
            <a:r>
              <a:rPr lang="en-US" sz="3100" dirty="0" smtClean="0"/>
              <a:t>When satisfied with your drawing, redraw on your taped down piece of paper. </a:t>
            </a:r>
          </a:p>
          <a:p>
            <a:pPr>
              <a:spcBef>
                <a:spcPts val="600"/>
              </a:spcBef>
              <a:spcAft>
                <a:spcPts val="600"/>
              </a:spcAft>
            </a:pPr>
            <a:r>
              <a:rPr lang="en-US" sz="3100" dirty="0" smtClean="0"/>
              <a:t>Think about the normal colors of your landscape and choose their opposite, complimentary colors to use in most of your painting. (Look at the color wheel if needed)</a:t>
            </a:r>
          </a:p>
          <a:p>
            <a:pPr>
              <a:spcBef>
                <a:spcPts val="600"/>
              </a:spcBef>
              <a:spcAft>
                <a:spcPts val="600"/>
              </a:spcAft>
            </a:pPr>
            <a:r>
              <a:rPr lang="en-US" sz="3100" dirty="0" smtClean="0"/>
              <a:t>Be sure to rinse your brushes in between colors. </a:t>
            </a:r>
          </a:p>
          <a:p>
            <a:endParaRPr lang="en-US" sz="2000" dirty="0"/>
          </a:p>
        </p:txBody>
      </p:sp>
    </p:spTree>
    <p:extLst>
      <p:ext uri="{BB962C8B-B14F-4D97-AF65-F5344CB8AC3E}">
        <p14:creationId xmlns:p14="http://schemas.microsoft.com/office/powerpoint/2010/main" val="410982860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chris.keller\Downloads\DSC06283.JPG"/>
          <p:cNvPicPr>
            <a:picLocks noChangeAspect="1" noChangeArrowheads="1"/>
          </p:cNvPicPr>
          <p:nvPr/>
        </p:nvPicPr>
        <p:blipFill rotWithShape="1">
          <a:blip r:embed="rId3">
            <a:extLst>
              <a:ext uri="{28A0092B-C50C-407E-A947-70E740481C1C}">
                <a14:useLocalDpi xmlns:a14="http://schemas.microsoft.com/office/drawing/2010/main" val="0"/>
              </a:ext>
            </a:extLst>
          </a:blip>
          <a:srcRect l="20602" t="7132" r="14283" b="6432"/>
          <a:stretch/>
        </p:blipFill>
        <p:spPr bwMode="auto">
          <a:xfrm>
            <a:off x="1143000" y="868680"/>
            <a:ext cx="6858000" cy="51206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2098493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http://willkempartschool.com/wp-content/uploads/2011/08/colourwheel01.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91000" y="68967"/>
            <a:ext cx="4794650" cy="4648200"/>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2" descr="C:\Users\chris.keller\Downloads\DSC06283.JP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20602" t="7132" r="14283" b="6432"/>
          <a:stretch/>
        </p:blipFill>
        <p:spPr bwMode="auto">
          <a:xfrm>
            <a:off x="144684" y="3548206"/>
            <a:ext cx="4351116" cy="324883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4862823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2" name="Picture 4" descr="http://www.museumsyndicate.com/images/2/14175.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75137" y="304800"/>
            <a:ext cx="6193727" cy="464820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533400" y="5181600"/>
            <a:ext cx="8001000" cy="1938992"/>
          </a:xfrm>
          <a:prstGeom prst="rect">
            <a:avLst/>
          </a:prstGeom>
          <a:noFill/>
        </p:spPr>
        <p:txBody>
          <a:bodyPr wrap="square" rtlCol="0">
            <a:spAutoFit/>
          </a:bodyPr>
          <a:lstStyle/>
          <a:p>
            <a:pPr algn="ctr"/>
            <a:r>
              <a:rPr lang="en-US" sz="3000" dirty="0" smtClean="0"/>
              <a:t>Paul Gauguin was a leading French Post Impressionist painter, sculptor, print maker, ceramist and writer.</a:t>
            </a:r>
          </a:p>
          <a:p>
            <a:endParaRPr lang="en-US" sz="3000" dirty="0"/>
          </a:p>
        </p:txBody>
      </p:sp>
    </p:spTree>
    <p:extLst>
      <p:ext uri="{BB962C8B-B14F-4D97-AF65-F5344CB8AC3E}">
        <p14:creationId xmlns:p14="http://schemas.microsoft.com/office/powerpoint/2010/main" val="2698445382"/>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http://www.walkerart.org/walker_images/e_images/01/wac_129e.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57400" y="2667000"/>
            <a:ext cx="6934200" cy="4033395"/>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2894" y="6400492"/>
            <a:ext cx="2036618" cy="353943"/>
          </a:xfrm>
          <a:prstGeom prst="rect">
            <a:avLst/>
          </a:prstGeom>
          <a:noFill/>
        </p:spPr>
        <p:txBody>
          <a:bodyPr wrap="square" rtlCol="0">
            <a:spAutoFit/>
          </a:bodyPr>
          <a:lstStyle/>
          <a:p>
            <a:r>
              <a:rPr lang="en-US" sz="1700" dirty="0" smtClean="0"/>
              <a:t>“Large Blue Horses”</a:t>
            </a:r>
            <a:endParaRPr lang="en-US" sz="1700" dirty="0"/>
          </a:p>
        </p:txBody>
      </p:sp>
      <p:sp>
        <p:nvSpPr>
          <p:cNvPr id="3" name="Rectangle 2"/>
          <p:cNvSpPr/>
          <p:nvPr/>
        </p:nvSpPr>
        <p:spPr>
          <a:xfrm>
            <a:off x="15834" y="0"/>
            <a:ext cx="9144000" cy="2554545"/>
          </a:xfrm>
          <a:prstGeom prst="rect">
            <a:avLst/>
          </a:prstGeom>
        </p:spPr>
        <p:txBody>
          <a:bodyPr wrap="square">
            <a:spAutoFit/>
          </a:bodyPr>
          <a:lstStyle/>
          <a:p>
            <a:pPr marL="285750" indent="-285750">
              <a:spcBef>
                <a:spcPts val="600"/>
              </a:spcBef>
              <a:spcAft>
                <a:spcPts val="600"/>
              </a:spcAft>
              <a:buFont typeface="Arial" pitchFamily="34" charset="0"/>
              <a:buChar char="•"/>
            </a:pPr>
            <a:r>
              <a:rPr lang="en-US" sz="2500" dirty="0" smtClean="0"/>
              <a:t>Post </a:t>
            </a:r>
            <a:r>
              <a:rPr lang="en-US" sz="2500" dirty="0"/>
              <a:t>Impressionism is a way of using vivid colors, thick application of paint, distinctive brush strokes, and real-life subject </a:t>
            </a:r>
            <a:r>
              <a:rPr lang="en-US" sz="2500" dirty="0" smtClean="0"/>
              <a:t>matter, but emphasizes simple geometric shapes, distorts </a:t>
            </a:r>
            <a:r>
              <a:rPr lang="en-US" sz="2500" dirty="0"/>
              <a:t>form for expressive effect, and </a:t>
            </a:r>
            <a:r>
              <a:rPr lang="en-US" sz="2500" dirty="0" smtClean="0"/>
              <a:t>uses unnatural color</a:t>
            </a:r>
            <a:r>
              <a:rPr lang="en-US" sz="2500" dirty="0"/>
              <a:t>. </a:t>
            </a:r>
            <a:endParaRPr lang="en-US" sz="2500" dirty="0" smtClean="0"/>
          </a:p>
          <a:p>
            <a:pPr marL="285750" indent="-285750">
              <a:spcBef>
                <a:spcPts val="600"/>
              </a:spcBef>
              <a:spcAft>
                <a:spcPts val="600"/>
              </a:spcAft>
              <a:buFont typeface="Arial" pitchFamily="34" charset="0"/>
              <a:buChar char="•"/>
            </a:pPr>
            <a:r>
              <a:rPr lang="en-US" sz="2500" dirty="0" smtClean="0"/>
              <a:t>For example, what color are these horses? Are mountains usually red? Is there a lot of detail in the picture?</a:t>
            </a:r>
            <a:endParaRPr lang="en-US" sz="2500" dirty="0"/>
          </a:p>
        </p:txBody>
      </p:sp>
    </p:spTree>
    <p:extLst>
      <p:ext uri="{BB962C8B-B14F-4D97-AF65-F5344CB8AC3E}">
        <p14:creationId xmlns:p14="http://schemas.microsoft.com/office/powerpoint/2010/main" val="3499014955"/>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http://nice-cool-pics.com/data/media/12/the_swineherd__brittany__1888__paul_gauguin.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 y="117248"/>
            <a:ext cx="5943600" cy="4754881"/>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234387" y="4918775"/>
            <a:ext cx="8221884" cy="1877437"/>
          </a:xfrm>
          <a:prstGeom prst="rect">
            <a:avLst/>
          </a:prstGeom>
          <a:noFill/>
        </p:spPr>
        <p:txBody>
          <a:bodyPr wrap="square" rtlCol="0">
            <a:spAutoFit/>
          </a:bodyPr>
          <a:lstStyle/>
          <a:p>
            <a:pPr marL="342900" indent="-342900">
              <a:spcBef>
                <a:spcPts val="600"/>
              </a:spcBef>
              <a:spcAft>
                <a:spcPts val="600"/>
              </a:spcAft>
              <a:buFont typeface="Arial" pitchFamily="34" charset="0"/>
              <a:buChar char="•"/>
            </a:pPr>
            <a:r>
              <a:rPr lang="en-US" sz="2400" dirty="0" smtClean="0"/>
              <a:t>Gauguin travelled quite a bit in his early life. </a:t>
            </a:r>
          </a:p>
          <a:p>
            <a:pPr marL="342900" indent="-342900">
              <a:spcBef>
                <a:spcPts val="600"/>
              </a:spcBef>
              <a:spcAft>
                <a:spcPts val="600"/>
              </a:spcAft>
              <a:buFont typeface="Arial" pitchFamily="34" charset="0"/>
              <a:buChar char="•"/>
            </a:pPr>
            <a:r>
              <a:rPr lang="en-US" sz="2400" dirty="0" smtClean="0"/>
              <a:t>He lived in </a:t>
            </a:r>
            <a:r>
              <a:rPr lang="en-US" sz="2400" dirty="0"/>
              <a:t>P</a:t>
            </a:r>
            <a:r>
              <a:rPr lang="en-US" sz="2400" dirty="0" smtClean="0"/>
              <a:t>eru as a child and became a sailor as a teenager. </a:t>
            </a:r>
          </a:p>
          <a:p>
            <a:pPr marL="342900" indent="-342900">
              <a:spcBef>
                <a:spcPts val="600"/>
              </a:spcBef>
              <a:spcAft>
                <a:spcPts val="600"/>
              </a:spcAft>
              <a:buFont typeface="Arial" pitchFamily="34" charset="0"/>
              <a:buChar char="•"/>
            </a:pPr>
            <a:r>
              <a:rPr lang="en-US" sz="2400" dirty="0" smtClean="0"/>
              <a:t>His many travels and adventures instilled an imagination in him that would later be evident in his art.</a:t>
            </a:r>
            <a:endParaRPr lang="en-US" sz="2400" dirty="0"/>
          </a:p>
        </p:txBody>
      </p:sp>
      <p:sp>
        <p:nvSpPr>
          <p:cNvPr id="3" name="TextBox 2"/>
          <p:cNvSpPr txBox="1"/>
          <p:nvPr/>
        </p:nvSpPr>
        <p:spPr>
          <a:xfrm>
            <a:off x="6248400" y="117248"/>
            <a:ext cx="1905000" cy="369332"/>
          </a:xfrm>
          <a:prstGeom prst="rect">
            <a:avLst/>
          </a:prstGeom>
          <a:noFill/>
        </p:spPr>
        <p:txBody>
          <a:bodyPr wrap="square" rtlCol="0">
            <a:spAutoFit/>
          </a:bodyPr>
          <a:lstStyle/>
          <a:p>
            <a:r>
              <a:rPr lang="en-US" dirty="0" smtClean="0"/>
              <a:t>“The Swineherd”</a:t>
            </a:r>
            <a:endParaRPr lang="en-US" dirty="0"/>
          </a:p>
        </p:txBody>
      </p:sp>
    </p:spTree>
    <p:extLst>
      <p:ext uri="{BB962C8B-B14F-4D97-AF65-F5344CB8AC3E}">
        <p14:creationId xmlns:p14="http://schemas.microsoft.com/office/powerpoint/2010/main" val="3181323426"/>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57200" y="228600"/>
            <a:ext cx="8534400" cy="861774"/>
          </a:xfrm>
          <a:prstGeom prst="rect">
            <a:avLst/>
          </a:prstGeom>
          <a:noFill/>
        </p:spPr>
        <p:txBody>
          <a:bodyPr wrap="square" rtlCol="0">
            <a:spAutoFit/>
          </a:bodyPr>
          <a:lstStyle/>
          <a:p>
            <a:pPr algn="ctr"/>
            <a:r>
              <a:rPr lang="en-US" sz="2500" dirty="0" smtClean="0"/>
              <a:t>Gauguin did not become an artist until later in his life, leaving a successful career as a stockbroker.</a:t>
            </a:r>
            <a:endParaRPr lang="en-US" sz="2500" dirty="0"/>
          </a:p>
        </p:txBody>
      </p:sp>
      <p:pic>
        <p:nvPicPr>
          <p:cNvPr id="1026" name="Picture 2" descr="http://art200cuestacollege.files.wordpress.com/2012/02/paul-gauguin-the-vision-after-the-sermon-1888.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30970" y="1219200"/>
            <a:ext cx="6882060" cy="5163313"/>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4825169" y="6382513"/>
            <a:ext cx="3200400" cy="369332"/>
          </a:xfrm>
          <a:prstGeom prst="rect">
            <a:avLst/>
          </a:prstGeom>
          <a:noFill/>
        </p:spPr>
        <p:txBody>
          <a:bodyPr wrap="square" rtlCol="0">
            <a:spAutoFit/>
          </a:bodyPr>
          <a:lstStyle/>
          <a:p>
            <a:r>
              <a:rPr lang="en-US" dirty="0" smtClean="0"/>
              <a:t>“The Vision After the Sermon”</a:t>
            </a:r>
            <a:endParaRPr lang="en-US" dirty="0"/>
          </a:p>
        </p:txBody>
      </p:sp>
    </p:spTree>
    <p:extLst>
      <p:ext uri="{BB962C8B-B14F-4D97-AF65-F5344CB8AC3E}">
        <p14:creationId xmlns:p14="http://schemas.microsoft.com/office/powerpoint/2010/main" val="4083143926"/>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http://3.bp.blogspot.com/-3rvcKq0h9pE/UIUmUNGtKMI/AAAAAAAAAQs/ZWPhofwmMoI/s1600/Paul_Gauguin_144.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47704" y="304800"/>
            <a:ext cx="6848591" cy="480060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1147704" y="5486400"/>
            <a:ext cx="6848591" cy="523220"/>
          </a:xfrm>
          <a:prstGeom prst="rect">
            <a:avLst/>
          </a:prstGeom>
          <a:noFill/>
        </p:spPr>
        <p:txBody>
          <a:bodyPr wrap="square" rtlCol="0">
            <a:spAutoFit/>
          </a:bodyPr>
          <a:lstStyle/>
          <a:p>
            <a:pPr algn="ctr"/>
            <a:r>
              <a:rPr lang="en-US" sz="2800" dirty="0" smtClean="0"/>
              <a:t>Gauguin went to Tahiti to paint and never left.</a:t>
            </a:r>
            <a:endParaRPr lang="en-US" sz="2800" dirty="0"/>
          </a:p>
        </p:txBody>
      </p:sp>
    </p:spTree>
    <p:extLst>
      <p:ext uri="{BB962C8B-B14F-4D97-AF65-F5344CB8AC3E}">
        <p14:creationId xmlns:p14="http://schemas.microsoft.com/office/powerpoint/2010/main" val="886100020"/>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66441" y="184666"/>
            <a:ext cx="8472760" cy="861774"/>
          </a:xfrm>
          <a:prstGeom prst="rect">
            <a:avLst/>
          </a:prstGeom>
          <a:noFill/>
        </p:spPr>
        <p:txBody>
          <a:bodyPr wrap="square" rtlCol="0">
            <a:spAutoFit/>
          </a:bodyPr>
          <a:lstStyle/>
          <a:p>
            <a:pPr marL="342900" indent="-342900" algn="ctr">
              <a:buFont typeface="Arial" pitchFamily="34" charset="0"/>
              <a:buChar char="•"/>
            </a:pPr>
            <a:r>
              <a:rPr lang="en-US" sz="2500" dirty="0" smtClean="0"/>
              <a:t>Gauguin used complimentary colors to make his artwork seem more vibrant and intense.</a:t>
            </a:r>
            <a:endParaRPr lang="en-US" sz="2500" dirty="0"/>
          </a:p>
        </p:txBody>
      </p:sp>
      <p:pic>
        <p:nvPicPr>
          <p:cNvPr id="3074" name="Picture 2" descr="http://willkempartschool.com/wp-content/uploads/2011/08/colourwheel01.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504" y="1295400"/>
            <a:ext cx="5432510" cy="5266577"/>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5461447" y="1497253"/>
            <a:ext cx="3529315" cy="4862870"/>
          </a:xfrm>
          <a:prstGeom prst="rect">
            <a:avLst/>
          </a:prstGeom>
          <a:noFill/>
        </p:spPr>
        <p:txBody>
          <a:bodyPr wrap="square" rtlCol="0">
            <a:spAutoFit/>
          </a:bodyPr>
          <a:lstStyle/>
          <a:p>
            <a:pPr marL="285750" indent="-285750">
              <a:spcBef>
                <a:spcPts val="600"/>
              </a:spcBef>
              <a:spcAft>
                <a:spcPts val="600"/>
              </a:spcAft>
              <a:buFont typeface="Arial" pitchFamily="34" charset="0"/>
              <a:buChar char="•"/>
            </a:pPr>
            <a:r>
              <a:rPr lang="en-US" sz="2500" dirty="0" smtClean="0"/>
              <a:t>Complimentary colors are opposite one another on the color wheel. </a:t>
            </a:r>
          </a:p>
          <a:p>
            <a:pPr marL="285750" indent="-285750">
              <a:spcBef>
                <a:spcPts val="600"/>
              </a:spcBef>
              <a:spcAft>
                <a:spcPts val="600"/>
              </a:spcAft>
              <a:buFont typeface="Arial" pitchFamily="34" charset="0"/>
              <a:buChar char="•"/>
            </a:pPr>
            <a:r>
              <a:rPr lang="en-US" sz="2500" dirty="0" smtClean="0"/>
              <a:t>If you look at the color wheel to the left, you see that a primary color is complemented or enhanced by its opposite secondary color such as blue and orange.</a:t>
            </a:r>
            <a:endParaRPr lang="en-US" sz="2500" dirty="0"/>
          </a:p>
        </p:txBody>
      </p:sp>
    </p:spTree>
    <p:extLst>
      <p:ext uri="{BB962C8B-B14F-4D97-AF65-F5344CB8AC3E}">
        <p14:creationId xmlns:p14="http://schemas.microsoft.com/office/powerpoint/2010/main" val="1155062551"/>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http://uploads7.wikipaintings.org/images/paul-gauguin/the-sacred-mountain-189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41109" y="1387475"/>
            <a:ext cx="6688790" cy="4937125"/>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5408547" y="6324600"/>
            <a:ext cx="2514600" cy="369332"/>
          </a:xfrm>
          <a:prstGeom prst="rect">
            <a:avLst/>
          </a:prstGeom>
          <a:noFill/>
        </p:spPr>
        <p:txBody>
          <a:bodyPr wrap="square" rtlCol="0">
            <a:spAutoFit/>
          </a:bodyPr>
          <a:lstStyle/>
          <a:p>
            <a:r>
              <a:rPr lang="en-US" dirty="0" smtClean="0"/>
              <a:t>“The Sacred Mountain”</a:t>
            </a:r>
            <a:endParaRPr lang="en-US" dirty="0"/>
          </a:p>
        </p:txBody>
      </p:sp>
      <p:sp>
        <p:nvSpPr>
          <p:cNvPr id="3" name="TextBox 2"/>
          <p:cNvSpPr txBox="1"/>
          <p:nvPr/>
        </p:nvSpPr>
        <p:spPr>
          <a:xfrm>
            <a:off x="242104" y="0"/>
            <a:ext cx="8686800" cy="1246495"/>
          </a:xfrm>
          <a:prstGeom prst="rect">
            <a:avLst/>
          </a:prstGeom>
          <a:noFill/>
        </p:spPr>
        <p:txBody>
          <a:bodyPr wrap="square" rtlCol="0">
            <a:spAutoFit/>
          </a:bodyPr>
          <a:lstStyle/>
          <a:p>
            <a:pPr algn="ctr"/>
            <a:r>
              <a:rPr lang="en-US" sz="2500" dirty="0" smtClean="0"/>
              <a:t>In the painting, “The Sacred Mountain”, Gauguin used complementary colors like yellow/purple and red/green to make the colors more vibrant because they “complement” each other.</a:t>
            </a:r>
            <a:endParaRPr lang="en-US" sz="2500" dirty="0"/>
          </a:p>
        </p:txBody>
      </p:sp>
    </p:spTree>
    <p:extLst>
      <p:ext uri="{BB962C8B-B14F-4D97-AF65-F5344CB8AC3E}">
        <p14:creationId xmlns:p14="http://schemas.microsoft.com/office/powerpoint/2010/main" val="2397522882"/>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http://uploads7.wikipaintings.org/images/paul-gauguin/the-sacred-mountain-189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5419" y="228599"/>
            <a:ext cx="5186699" cy="3828403"/>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305419" y="4085981"/>
            <a:ext cx="8686800" cy="2708434"/>
          </a:xfrm>
          <a:prstGeom prst="rect">
            <a:avLst/>
          </a:prstGeom>
          <a:noFill/>
        </p:spPr>
        <p:txBody>
          <a:bodyPr wrap="square" rtlCol="0">
            <a:spAutoFit/>
          </a:bodyPr>
          <a:lstStyle/>
          <a:p>
            <a:pPr marL="342900" indent="-342900">
              <a:spcBef>
                <a:spcPts val="600"/>
              </a:spcBef>
              <a:spcAft>
                <a:spcPts val="600"/>
              </a:spcAft>
              <a:buFont typeface="Arial" pitchFamily="34" charset="0"/>
              <a:buChar char="•"/>
            </a:pPr>
            <a:r>
              <a:rPr lang="en-US" sz="2000" dirty="0" smtClean="0"/>
              <a:t>Gauguin also used perspective in his paintings. </a:t>
            </a:r>
          </a:p>
          <a:p>
            <a:pPr marL="342900" indent="-342900">
              <a:spcBef>
                <a:spcPts val="600"/>
              </a:spcBef>
              <a:spcAft>
                <a:spcPts val="600"/>
              </a:spcAft>
              <a:buFont typeface="Arial" pitchFamily="34" charset="0"/>
              <a:buChar char="•"/>
            </a:pPr>
            <a:r>
              <a:rPr lang="en-US" sz="2000" dirty="0" smtClean="0"/>
              <a:t>Notice how the items at the bottom of the painting (foreground) are larger and have more detail while the objects at the top of the painting (background) are smaller with less detail. </a:t>
            </a:r>
          </a:p>
          <a:p>
            <a:pPr marL="342900" indent="-342900">
              <a:spcBef>
                <a:spcPts val="600"/>
              </a:spcBef>
              <a:spcAft>
                <a:spcPts val="600"/>
              </a:spcAft>
              <a:buFont typeface="Arial" pitchFamily="34" charset="0"/>
              <a:buChar char="•"/>
            </a:pPr>
            <a:r>
              <a:rPr lang="en-US" sz="2000" dirty="0" smtClean="0"/>
              <a:t>Also notice the curved horizontal line that separates the sky from the earth. This is called the horizontal line.</a:t>
            </a:r>
          </a:p>
          <a:p>
            <a:pPr marL="342900" indent="-342900">
              <a:spcBef>
                <a:spcPts val="600"/>
              </a:spcBef>
              <a:spcAft>
                <a:spcPts val="600"/>
              </a:spcAft>
              <a:buFont typeface="Arial" pitchFamily="34" charset="0"/>
              <a:buChar char="•"/>
            </a:pPr>
            <a:r>
              <a:rPr lang="en-US" sz="2000" dirty="0" smtClean="0"/>
              <a:t>All of these elements give depth and perspective to his painting. </a:t>
            </a:r>
            <a:endParaRPr lang="en-US" sz="2000" dirty="0"/>
          </a:p>
        </p:txBody>
      </p:sp>
    </p:spTree>
    <p:extLst>
      <p:ext uri="{BB962C8B-B14F-4D97-AF65-F5344CB8AC3E}">
        <p14:creationId xmlns:p14="http://schemas.microsoft.com/office/powerpoint/2010/main" val="182083766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1919</TotalTime>
  <Words>474</Words>
  <Application>Microsoft Macintosh PowerPoint</Application>
  <PresentationFormat>On-screen Show (4:3)</PresentationFormat>
  <Paragraphs>45</Paragraphs>
  <Slides>13</Slides>
  <Notes>13</Notes>
  <HiddenSlides>0</HiddenSlides>
  <MMClips>0</MMClips>
  <ScaleCrop>false</ScaleCrop>
  <HeadingPairs>
    <vt:vector size="4" baseType="variant">
      <vt:variant>
        <vt:lpstr>Theme</vt:lpstr>
      </vt:variant>
      <vt:variant>
        <vt:i4>1</vt:i4>
      </vt:variant>
      <vt:variant>
        <vt:lpstr>Slide Titles</vt:lpstr>
      </vt:variant>
      <vt:variant>
        <vt:i4>13</vt:i4>
      </vt:variant>
    </vt:vector>
  </HeadingPairs>
  <TitlesOfParts>
    <vt:vector size="14" baseType="lpstr">
      <vt:lpstr>Office Theme</vt:lpstr>
      <vt:lpstr>Paul Gauguin (GO-GAN) 1848-1903 Born in Paris, France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Complementary Colors Landscape</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Chris Keller (HB Strategy Group)</dc:creator>
  <cp:lastModifiedBy>Chris Keller</cp:lastModifiedBy>
  <cp:revision>25</cp:revision>
  <dcterms:created xsi:type="dcterms:W3CDTF">2013-11-01T05:54:03Z</dcterms:created>
  <dcterms:modified xsi:type="dcterms:W3CDTF">2014-08-30T18:06:47Z</dcterms:modified>
</cp:coreProperties>
</file>