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4" r:id="rId8"/>
    <p:sldId id="263"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P7wMV0xvWj3bAYBptJ23uA==" hashData="BCojHvU4tZs6b557h7DKwyfoMiw="/>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8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BAA1-7BA5-4A82-8210-804A44036264}" type="datetimeFigureOut">
              <a:rPr lang="en-US" smtClean="0"/>
              <a:t>9/8/14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4A245-351B-45E0-8EE6-87C774C77762}" type="slidenum">
              <a:rPr lang="en-US" smtClean="0"/>
              <a:t>‹#›</a:t>
            </a:fld>
            <a:endParaRPr lang="en-US"/>
          </a:p>
        </p:txBody>
      </p:sp>
    </p:spTree>
    <p:extLst>
      <p:ext uri="{BB962C8B-B14F-4D97-AF65-F5344CB8AC3E}">
        <p14:creationId xmlns:p14="http://schemas.microsoft.com/office/powerpoint/2010/main" val="149519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1</a:t>
            </a:fld>
            <a:endParaRPr lang="en-US"/>
          </a:p>
        </p:txBody>
      </p:sp>
    </p:spTree>
    <p:extLst>
      <p:ext uri="{BB962C8B-B14F-4D97-AF65-F5344CB8AC3E}">
        <p14:creationId xmlns:p14="http://schemas.microsoft.com/office/powerpoint/2010/main" val="175192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10</a:t>
            </a:fld>
            <a:endParaRPr lang="en-US"/>
          </a:p>
        </p:txBody>
      </p:sp>
    </p:spTree>
    <p:extLst>
      <p:ext uri="{BB962C8B-B14F-4D97-AF65-F5344CB8AC3E}">
        <p14:creationId xmlns:p14="http://schemas.microsoft.com/office/powerpoint/2010/main" val="2666648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11</a:t>
            </a:fld>
            <a:endParaRPr lang="en-US"/>
          </a:p>
        </p:txBody>
      </p:sp>
    </p:spTree>
    <p:extLst>
      <p:ext uri="{BB962C8B-B14F-4D97-AF65-F5344CB8AC3E}">
        <p14:creationId xmlns:p14="http://schemas.microsoft.com/office/powerpoint/2010/main" val="185939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12</a:t>
            </a:fld>
            <a:endParaRPr lang="en-US"/>
          </a:p>
        </p:txBody>
      </p:sp>
    </p:spTree>
    <p:extLst>
      <p:ext uri="{BB962C8B-B14F-4D97-AF65-F5344CB8AC3E}">
        <p14:creationId xmlns:p14="http://schemas.microsoft.com/office/powerpoint/2010/main" val="346421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2</a:t>
            </a:fld>
            <a:endParaRPr lang="en-US"/>
          </a:p>
        </p:txBody>
      </p:sp>
    </p:spTree>
    <p:extLst>
      <p:ext uri="{BB962C8B-B14F-4D97-AF65-F5344CB8AC3E}">
        <p14:creationId xmlns:p14="http://schemas.microsoft.com/office/powerpoint/2010/main" val="272444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3</a:t>
            </a:fld>
            <a:endParaRPr lang="en-US"/>
          </a:p>
        </p:txBody>
      </p:sp>
    </p:spTree>
    <p:extLst>
      <p:ext uri="{BB962C8B-B14F-4D97-AF65-F5344CB8AC3E}">
        <p14:creationId xmlns:p14="http://schemas.microsoft.com/office/powerpoint/2010/main" val="416041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4</a:t>
            </a:fld>
            <a:endParaRPr lang="en-US"/>
          </a:p>
        </p:txBody>
      </p:sp>
    </p:spTree>
    <p:extLst>
      <p:ext uri="{BB962C8B-B14F-4D97-AF65-F5344CB8AC3E}">
        <p14:creationId xmlns:p14="http://schemas.microsoft.com/office/powerpoint/2010/main" val="308530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5</a:t>
            </a:fld>
            <a:endParaRPr lang="en-US"/>
          </a:p>
        </p:txBody>
      </p:sp>
    </p:spTree>
    <p:extLst>
      <p:ext uri="{BB962C8B-B14F-4D97-AF65-F5344CB8AC3E}">
        <p14:creationId xmlns:p14="http://schemas.microsoft.com/office/powerpoint/2010/main" val="1307720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6</a:t>
            </a:fld>
            <a:endParaRPr lang="en-US"/>
          </a:p>
        </p:txBody>
      </p:sp>
    </p:spTree>
    <p:extLst>
      <p:ext uri="{BB962C8B-B14F-4D97-AF65-F5344CB8AC3E}">
        <p14:creationId xmlns:p14="http://schemas.microsoft.com/office/powerpoint/2010/main" val="306697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7</a:t>
            </a:fld>
            <a:endParaRPr lang="en-US"/>
          </a:p>
        </p:txBody>
      </p:sp>
    </p:spTree>
    <p:extLst>
      <p:ext uri="{BB962C8B-B14F-4D97-AF65-F5344CB8AC3E}">
        <p14:creationId xmlns:p14="http://schemas.microsoft.com/office/powerpoint/2010/main" val="358841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8</a:t>
            </a:fld>
            <a:endParaRPr lang="en-US"/>
          </a:p>
        </p:txBody>
      </p:sp>
    </p:spTree>
    <p:extLst>
      <p:ext uri="{BB962C8B-B14F-4D97-AF65-F5344CB8AC3E}">
        <p14:creationId xmlns:p14="http://schemas.microsoft.com/office/powerpoint/2010/main" val="339315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4A245-351B-45E0-8EE6-87C774C77762}" type="slidenum">
              <a:rPr lang="en-US" smtClean="0"/>
              <a:t>9</a:t>
            </a:fld>
            <a:endParaRPr lang="en-US"/>
          </a:p>
        </p:txBody>
      </p:sp>
    </p:spTree>
    <p:extLst>
      <p:ext uri="{BB962C8B-B14F-4D97-AF65-F5344CB8AC3E}">
        <p14:creationId xmlns:p14="http://schemas.microsoft.com/office/powerpoint/2010/main" val="313953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C00C8F-2DB7-48A9-A990-63C2826F6923}" type="datetimeFigureOut">
              <a:rPr lang="en-US" smtClean="0"/>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95C8E-086A-4F50-A45D-AA3B6D7FC41E}" type="slidenum">
              <a:rPr lang="en-US" smtClean="0"/>
              <a:t>‹#›</a:t>
            </a:fld>
            <a:endParaRPr lang="en-US"/>
          </a:p>
        </p:txBody>
      </p:sp>
    </p:spTree>
    <p:extLst>
      <p:ext uri="{BB962C8B-B14F-4D97-AF65-F5344CB8AC3E}">
        <p14:creationId xmlns:p14="http://schemas.microsoft.com/office/powerpoint/2010/main" val="37907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00C8F-2DB7-48A9-A990-63C2826F6923}" type="datetimeFigureOut">
              <a:rPr lang="en-US" smtClean="0"/>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95C8E-086A-4F50-A45D-AA3B6D7FC41E}" type="slidenum">
              <a:rPr lang="en-US" smtClean="0"/>
              <a:t>‹#›</a:t>
            </a:fld>
            <a:endParaRPr lang="en-US"/>
          </a:p>
        </p:txBody>
      </p:sp>
    </p:spTree>
    <p:extLst>
      <p:ext uri="{BB962C8B-B14F-4D97-AF65-F5344CB8AC3E}">
        <p14:creationId xmlns:p14="http://schemas.microsoft.com/office/powerpoint/2010/main" val="37407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00C8F-2DB7-48A9-A990-63C2826F6923}" type="datetimeFigureOut">
              <a:rPr lang="en-US" smtClean="0"/>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95C8E-086A-4F50-A45D-AA3B6D7FC41E}" type="slidenum">
              <a:rPr lang="en-US" smtClean="0"/>
              <a:t>‹#›</a:t>
            </a:fld>
            <a:endParaRPr lang="en-US"/>
          </a:p>
        </p:txBody>
      </p:sp>
    </p:spTree>
    <p:extLst>
      <p:ext uri="{BB962C8B-B14F-4D97-AF65-F5344CB8AC3E}">
        <p14:creationId xmlns:p14="http://schemas.microsoft.com/office/powerpoint/2010/main" val="296900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00C8F-2DB7-48A9-A990-63C2826F6923}" type="datetimeFigureOut">
              <a:rPr lang="en-US" smtClean="0"/>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95C8E-086A-4F50-A45D-AA3B6D7FC41E}" type="slidenum">
              <a:rPr lang="en-US" smtClean="0"/>
              <a:t>‹#›</a:t>
            </a:fld>
            <a:endParaRPr lang="en-US"/>
          </a:p>
        </p:txBody>
      </p:sp>
    </p:spTree>
    <p:extLst>
      <p:ext uri="{BB962C8B-B14F-4D97-AF65-F5344CB8AC3E}">
        <p14:creationId xmlns:p14="http://schemas.microsoft.com/office/powerpoint/2010/main" val="351363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00C8F-2DB7-48A9-A990-63C2826F6923}" type="datetimeFigureOut">
              <a:rPr lang="en-US" smtClean="0"/>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95C8E-086A-4F50-A45D-AA3B6D7FC41E}" type="slidenum">
              <a:rPr lang="en-US" smtClean="0"/>
              <a:t>‹#›</a:t>
            </a:fld>
            <a:endParaRPr lang="en-US"/>
          </a:p>
        </p:txBody>
      </p:sp>
    </p:spTree>
    <p:extLst>
      <p:ext uri="{BB962C8B-B14F-4D97-AF65-F5344CB8AC3E}">
        <p14:creationId xmlns:p14="http://schemas.microsoft.com/office/powerpoint/2010/main" val="380322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C00C8F-2DB7-48A9-A990-63C2826F6923}" type="datetimeFigureOut">
              <a:rPr lang="en-US" smtClean="0"/>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95C8E-086A-4F50-A45D-AA3B6D7FC41E}" type="slidenum">
              <a:rPr lang="en-US" smtClean="0"/>
              <a:t>‹#›</a:t>
            </a:fld>
            <a:endParaRPr lang="en-US"/>
          </a:p>
        </p:txBody>
      </p:sp>
    </p:spTree>
    <p:extLst>
      <p:ext uri="{BB962C8B-B14F-4D97-AF65-F5344CB8AC3E}">
        <p14:creationId xmlns:p14="http://schemas.microsoft.com/office/powerpoint/2010/main" val="185373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C00C8F-2DB7-48A9-A990-63C2826F6923}" type="datetimeFigureOut">
              <a:rPr lang="en-US" smtClean="0"/>
              <a:t>9/8/14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95C8E-086A-4F50-A45D-AA3B6D7FC41E}" type="slidenum">
              <a:rPr lang="en-US" smtClean="0"/>
              <a:t>‹#›</a:t>
            </a:fld>
            <a:endParaRPr lang="en-US"/>
          </a:p>
        </p:txBody>
      </p:sp>
    </p:spTree>
    <p:extLst>
      <p:ext uri="{BB962C8B-B14F-4D97-AF65-F5344CB8AC3E}">
        <p14:creationId xmlns:p14="http://schemas.microsoft.com/office/powerpoint/2010/main" val="275266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00C8F-2DB7-48A9-A990-63C2826F6923}" type="datetimeFigureOut">
              <a:rPr lang="en-US" smtClean="0"/>
              <a:t>9/8/14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95C8E-086A-4F50-A45D-AA3B6D7FC41E}" type="slidenum">
              <a:rPr lang="en-US" smtClean="0"/>
              <a:t>‹#›</a:t>
            </a:fld>
            <a:endParaRPr lang="en-US"/>
          </a:p>
        </p:txBody>
      </p:sp>
    </p:spTree>
    <p:extLst>
      <p:ext uri="{BB962C8B-B14F-4D97-AF65-F5344CB8AC3E}">
        <p14:creationId xmlns:p14="http://schemas.microsoft.com/office/powerpoint/2010/main" val="207051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00C8F-2DB7-48A9-A990-63C2826F6923}" type="datetimeFigureOut">
              <a:rPr lang="en-US" smtClean="0"/>
              <a:t>9/8/14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95C8E-086A-4F50-A45D-AA3B6D7FC41E}" type="slidenum">
              <a:rPr lang="en-US" smtClean="0"/>
              <a:t>‹#›</a:t>
            </a:fld>
            <a:endParaRPr lang="en-US"/>
          </a:p>
        </p:txBody>
      </p:sp>
    </p:spTree>
    <p:extLst>
      <p:ext uri="{BB962C8B-B14F-4D97-AF65-F5344CB8AC3E}">
        <p14:creationId xmlns:p14="http://schemas.microsoft.com/office/powerpoint/2010/main" val="165830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00C8F-2DB7-48A9-A990-63C2826F6923}" type="datetimeFigureOut">
              <a:rPr lang="en-US" smtClean="0"/>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95C8E-086A-4F50-A45D-AA3B6D7FC41E}" type="slidenum">
              <a:rPr lang="en-US" smtClean="0"/>
              <a:t>‹#›</a:t>
            </a:fld>
            <a:endParaRPr lang="en-US"/>
          </a:p>
        </p:txBody>
      </p:sp>
    </p:spTree>
    <p:extLst>
      <p:ext uri="{BB962C8B-B14F-4D97-AF65-F5344CB8AC3E}">
        <p14:creationId xmlns:p14="http://schemas.microsoft.com/office/powerpoint/2010/main" val="310613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00C8F-2DB7-48A9-A990-63C2826F6923}" type="datetimeFigureOut">
              <a:rPr lang="en-US" smtClean="0"/>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95C8E-086A-4F50-A45D-AA3B6D7FC41E}" type="slidenum">
              <a:rPr lang="en-US" smtClean="0"/>
              <a:t>‹#›</a:t>
            </a:fld>
            <a:endParaRPr lang="en-US"/>
          </a:p>
        </p:txBody>
      </p:sp>
    </p:spTree>
    <p:extLst>
      <p:ext uri="{BB962C8B-B14F-4D97-AF65-F5344CB8AC3E}">
        <p14:creationId xmlns:p14="http://schemas.microsoft.com/office/powerpoint/2010/main" val="42604661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00C8F-2DB7-48A9-A990-63C2826F6923}" type="datetimeFigureOut">
              <a:rPr lang="en-US" smtClean="0"/>
              <a:t>9/8/14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95C8E-086A-4F50-A45D-AA3B6D7FC41E}" type="slidenum">
              <a:rPr lang="en-US" smtClean="0"/>
              <a:t>‹#›</a:t>
            </a:fld>
            <a:endParaRPr lang="en-US"/>
          </a:p>
        </p:txBody>
      </p:sp>
    </p:spTree>
    <p:extLst>
      <p:ext uri="{BB962C8B-B14F-4D97-AF65-F5344CB8AC3E}">
        <p14:creationId xmlns:p14="http://schemas.microsoft.com/office/powerpoint/2010/main" val="4105661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447800"/>
          </a:xfrm>
        </p:spPr>
        <p:txBody>
          <a:bodyPr>
            <a:normAutofit fontScale="90000"/>
          </a:bodyPr>
          <a:lstStyle/>
          <a:p>
            <a:r>
              <a:rPr lang="en-US" dirty="0" smtClean="0"/>
              <a:t>Vincent Van Gogh</a:t>
            </a:r>
            <a:br>
              <a:rPr lang="en-US" dirty="0" smtClean="0"/>
            </a:br>
            <a:r>
              <a:rPr lang="en-US" sz="3300" dirty="0" smtClean="0"/>
              <a:t>1853-1890</a:t>
            </a:r>
            <a:br>
              <a:rPr lang="en-US" sz="3300" dirty="0" smtClean="0"/>
            </a:br>
            <a:r>
              <a:rPr lang="en-US" sz="3300" dirty="0" smtClean="0"/>
              <a:t>Born in Zundert, Netherlands</a:t>
            </a:r>
            <a:endParaRPr lang="en-US" sz="33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
            <a:ext cx="3886200" cy="498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9516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US" sz="3200" dirty="0" smtClean="0"/>
              <a:t>Alternate Project: Sunflowers in a Vase</a:t>
            </a:r>
            <a:endParaRPr lang="en-US" sz="3200" dirty="0"/>
          </a:p>
        </p:txBody>
      </p:sp>
      <p:sp>
        <p:nvSpPr>
          <p:cNvPr id="3" name="Content Placeholder 2"/>
          <p:cNvSpPr>
            <a:spLocks noGrp="1"/>
          </p:cNvSpPr>
          <p:nvPr>
            <p:ph idx="1"/>
          </p:nvPr>
        </p:nvSpPr>
        <p:spPr>
          <a:xfrm>
            <a:off x="457200" y="762000"/>
            <a:ext cx="8229600" cy="5638800"/>
          </a:xfrm>
        </p:spPr>
        <p:txBody>
          <a:bodyPr>
            <a:normAutofit fontScale="47500" lnSpcReduction="20000"/>
          </a:bodyPr>
          <a:lstStyle/>
          <a:p>
            <a:pPr>
              <a:spcBef>
                <a:spcPts val="600"/>
              </a:spcBef>
              <a:spcAft>
                <a:spcPts val="600"/>
              </a:spcAft>
            </a:pPr>
            <a:r>
              <a:rPr lang="en-US" sz="4400" dirty="0"/>
              <a:t>Have the children assemble their table placement and the vase using </a:t>
            </a:r>
            <a:r>
              <a:rPr lang="en-US" sz="4400" dirty="0" smtClean="0"/>
              <a:t>rubber cement </a:t>
            </a:r>
            <a:r>
              <a:rPr lang="en-US" sz="4400" dirty="0"/>
              <a:t>to place them permanently </a:t>
            </a:r>
            <a:r>
              <a:rPr lang="en-US" sz="4400" dirty="0" smtClean="0"/>
              <a:t>down.</a:t>
            </a:r>
            <a:r>
              <a:rPr lang="en-US" sz="4400" dirty="0"/>
              <a:t>  Using their </a:t>
            </a:r>
            <a:r>
              <a:rPr lang="en-US" sz="4400" dirty="0" smtClean="0"/>
              <a:t>pencil, </a:t>
            </a:r>
            <a:r>
              <a:rPr lang="en-US" sz="4400" dirty="0"/>
              <a:t>the children should decide where they want to place three flowers around the page.  Advise them to space the flowers out around the page so they are not all in a row or right next to </a:t>
            </a:r>
            <a:r>
              <a:rPr lang="en-US" sz="4400" dirty="0" smtClean="0"/>
              <a:t>each other. The </a:t>
            </a:r>
            <a:r>
              <a:rPr lang="en-US" sz="4400" dirty="0"/>
              <a:t>space around them will be filled in.</a:t>
            </a:r>
          </a:p>
          <a:p>
            <a:pPr>
              <a:spcBef>
                <a:spcPts val="600"/>
              </a:spcBef>
              <a:spcAft>
                <a:spcPts val="600"/>
              </a:spcAft>
            </a:pPr>
            <a:r>
              <a:rPr lang="en-US" sz="4400" dirty="0"/>
              <a:t>Using a brown </a:t>
            </a:r>
            <a:r>
              <a:rPr lang="en-US" sz="4400" dirty="0" smtClean="0"/>
              <a:t>crayon, </a:t>
            </a:r>
            <a:r>
              <a:rPr lang="en-US" sz="4400" dirty="0"/>
              <a:t>fill in the center of each flower by pressing </a:t>
            </a:r>
            <a:r>
              <a:rPr lang="en-US" sz="4400" dirty="0" smtClean="0"/>
              <a:t>firmly </a:t>
            </a:r>
            <a:r>
              <a:rPr lang="en-US" sz="4400" dirty="0"/>
              <a:t>with the crayon.  This is the center of the sunflowers.</a:t>
            </a:r>
          </a:p>
          <a:p>
            <a:pPr>
              <a:spcBef>
                <a:spcPts val="600"/>
              </a:spcBef>
              <a:spcAft>
                <a:spcPts val="600"/>
              </a:spcAft>
            </a:pPr>
            <a:r>
              <a:rPr lang="en-US" sz="4400" dirty="0"/>
              <a:t>In these examples the children used a plastic fork to make “x” marks all around the center of the flower.</a:t>
            </a:r>
          </a:p>
          <a:p>
            <a:pPr>
              <a:spcBef>
                <a:spcPts val="600"/>
              </a:spcBef>
              <a:spcAft>
                <a:spcPts val="600"/>
              </a:spcAft>
            </a:pPr>
            <a:r>
              <a:rPr lang="en-US" sz="4400" dirty="0"/>
              <a:t>Using their thumb or index </a:t>
            </a:r>
            <a:r>
              <a:rPr lang="en-US" sz="4400" dirty="0" smtClean="0"/>
              <a:t>finger, </a:t>
            </a:r>
            <a:r>
              <a:rPr lang="en-US" sz="4400" dirty="0"/>
              <a:t>dip the finger in yellow paint and dap around every flower, reloading paint onto the finger as </a:t>
            </a:r>
            <a:r>
              <a:rPr lang="en-US" sz="4400" dirty="0" smtClean="0"/>
              <a:t>needed</a:t>
            </a:r>
            <a:r>
              <a:rPr lang="en-US" sz="4400" dirty="0"/>
              <a:t>.</a:t>
            </a:r>
            <a:r>
              <a:rPr lang="en-US" sz="4400" dirty="0" smtClean="0"/>
              <a:t> Do </a:t>
            </a:r>
            <a:r>
              <a:rPr lang="en-US" sz="4400" dirty="0"/>
              <a:t>the same thing with the orange paint.</a:t>
            </a:r>
          </a:p>
          <a:p>
            <a:pPr>
              <a:spcBef>
                <a:spcPts val="600"/>
              </a:spcBef>
              <a:spcAft>
                <a:spcPts val="600"/>
              </a:spcAft>
            </a:pPr>
            <a:r>
              <a:rPr lang="en-US" sz="4400" dirty="0"/>
              <a:t>By dipping their finger in green paint and either white or a pre-mixed lighter green paint at the same time they can dab “leaves” all around and empty spots.  Fill in any center area with the green leaves.</a:t>
            </a:r>
          </a:p>
          <a:p>
            <a:pPr>
              <a:spcBef>
                <a:spcPts val="600"/>
              </a:spcBef>
              <a:spcAft>
                <a:spcPts val="600"/>
              </a:spcAft>
            </a:pPr>
            <a:r>
              <a:rPr lang="en-US" sz="4400" dirty="0"/>
              <a:t>With any time remaining children can use crayons to decorate the vase, table and background.</a:t>
            </a:r>
          </a:p>
          <a:p>
            <a:endParaRPr lang="en-US" dirty="0"/>
          </a:p>
        </p:txBody>
      </p:sp>
      <p:sp>
        <p:nvSpPr>
          <p:cNvPr id="4" name="TextBox 3"/>
          <p:cNvSpPr txBox="1"/>
          <p:nvPr/>
        </p:nvSpPr>
        <p:spPr>
          <a:xfrm>
            <a:off x="5248835" y="6477000"/>
            <a:ext cx="3886200" cy="381000"/>
          </a:xfrm>
          <a:prstGeom prst="rect">
            <a:avLst/>
          </a:prstGeom>
          <a:noFill/>
        </p:spPr>
        <p:txBody>
          <a:bodyPr wrap="square" rtlCol="0">
            <a:spAutoFit/>
          </a:bodyPr>
          <a:lstStyle/>
          <a:p>
            <a:r>
              <a:rPr lang="en-US" dirty="0" smtClean="0"/>
              <a:t>Content: teachkidsartappreciation.com</a:t>
            </a:r>
            <a:endParaRPr lang="en-US" dirty="0"/>
          </a:p>
        </p:txBody>
      </p:sp>
    </p:spTree>
    <p:extLst>
      <p:ext uri="{BB962C8B-B14F-4D97-AF65-F5344CB8AC3E}">
        <p14:creationId xmlns:p14="http://schemas.microsoft.com/office/powerpoint/2010/main" val="192339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eachkidsartappreciation.files.wordpress.com/2011/09/img00163-20101019-0911-e131609680295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125505" y="685801"/>
            <a:ext cx="4328993" cy="54863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teachkidsartappreciation.files.wordpress.com/2011/09/img00171-20101019-09581-e13160961369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685801"/>
            <a:ext cx="4381603"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155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eachkidsartappreciation.files.wordpress.com/2011/09/img00175-20101019-10111-e13160960186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900" y="338667"/>
            <a:ext cx="4648200" cy="618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4517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2695575" cy="332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629257"/>
            <a:ext cx="3212726" cy="413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3733800"/>
            <a:ext cx="4724400" cy="2400657"/>
          </a:xfrm>
          <a:prstGeom prst="rect">
            <a:avLst/>
          </a:prstGeom>
          <a:noFill/>
        </p:spPr>
        <p:txBody>
          <a:bodyPr wrap="square" rtlCol="0">
            <a:spAutoFit/>
          </a:bodyPr>
          <a:lstStyle/>
          <a:p>
            <a:pPr marL="342900" indent="-342900">
              <a:buFont typeface="Arial" pitchFamily="34" charset="0"/>
              <a:buChar char="•"/>
            </a:pPr>
            <a:r>
              <a:rPr lang="en-US" sz="2500" dirty="0" smtClean="0"/>
              <a:t>Van </a:t>
            </a:r>
            <a:r>
              <a:rPr lang="en-US" sz="2500" dirty="0"/>
              <a:t>Gogh did not begin painting until his late </a:t>
            </a:r>
            <a:r>
              <a:rPr lang="en-US" sz="2500" dirty="0" smtClean="0"/>
              <a:t>twenties.</a:t>
            </a:r>
          </a:p>
          <a:p>
            <a:pPr marL="342900" indent="-342900">
              <a:buFont typeface="Arial" pitchFamily="34" charset="0"/>
              <a:buChar char="•"/>
            </a:pPr>
            <a:endParaRPr lang="en-US" sz="2500" dirty="0" smtClean="0"/>
          </a:p>
          <a:p>
            <a:pPr marL="342900" indent="-342900">
              <a:buFont typeface="Arial" pitchFamily="34" charset="0"/>
              <a:buChar char="•"/>
            </a:pPr>
            <a:r>
              <a:rPr lang="en-US" sz="2500" dirty="0" smtClean="0"/>
              <a:t>Most </a:t>
            </a:r>
            <a:r>
              <a:rPr lang="en-US" sz="2500" dirty="0"/>
              <a:t>of his best-known works were produced during his final two years. </a:t>
            </a:r>
          </a:p>
        </p:txBody>
      </p:sp>
      <p:sp>
        <p:nvSpPr>
          <p:cNvPr id="7" name="TextBox 6"/>
          <p:cNvSpPr txBox="1"/>
          <p:nvPr/>
        </p:nvSpPr>
        <p:spPr>
          <a:xfrm>
            <a:off x="3352800" y="228600"/>
            <a:ext cx="5346326" cy="2400657"/>
          </a:xfrm>
          <a:prstGeom prst="rect">
            <a:avLst/>
          </a:prstGeom>
          <a:noFill/>
        </p:spPr>
        <p:txBody>
          <a:bodyPr wrap="square" rtlCol="0">
            <a:spAutoFit/>
          </a:bodyPr>
          <a:lstStyle/>
          <a:p>
            <a:pPr marL="285750" indent="-285750">
              <a:buFont typeface="Arial" pitchFamily="34" charset="0"/>
              <a:buChar char="•"/>
            </a:pPr>
            <a:r>
              <a:rPr lang="en-US" sz="2500" dirty="0" smtClean="0"/>
              <a:t>Van Gogh </a:t>
            </a:r>
            <a:r>
              <a:rPr lang="en-US" sz="2500" dirty="0"/>
              <a:t>was born and raised as a child in the Netherlands to a minister of the Dutch Church. </a:t>
            </a:r>
            <a:endParaRPr lang="en-US" sz="2500" dirty="0" smtClean="0"/>
          </a:p>
          <a:p>
            <a:pPr marL="285750" indent="-285750">
              <a:buFont typeface="Arial" pitchFamily="34" charset="0"/>
              <a:buChar char="•"/>
            </a:pPr>
            <a:endParaRPr lang="en-US" sz="2500" dirty="0"/>
          </a:p>
          <a:p>
            <a:pPr marL="285750" indent="-285750">
              <a:buFont typeface="Arial" pitchFamily="34" charset="0"/>
              <a:buChar char="•"/>
            </a:pPr>
            <a:r>
              <a:rPr lang="en-US" sz="2500" dirty="0" smtClean="0"/>
              <a:t>As </a:t>
            </a:r>
            <a:r>
              <a:rPr lang="en-US" sz="2500" dirty="0"/>
              <a:t>a child, Vincent was serious, silent and </a:t>
            </a:r>
            <a:r>
              <a:rPr lang="en-US" sz="2500" dirty="0" smtClean="0"/>
              <a:t>thoughtful. </a:t>
            </a:r>
            <a:endParaRPr lang="en-US" sz="2500" dirty="0"/>
          </a:p>
        </p:txBody>
      </p:sp>
    </p:spTree>
    <p:extLst>
      <p:ext uri="{BB962C8B-B14F-4D97-AF65-F5344CB8AC3E}">
        <p14:creationId xmlns:p14="http://schemas.microsoft.com/office/powerpoint/2010/main" val="170002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62616"/>
            <a:ext cx="6057900" cy="482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57900" y="6322671"/>
            <a:ext cx="1600200" cy="369332"/>
          </a:xfrm>
          <a:prstGeom prst="rect">
            <a:avLst/>
          </a:prstGeom>
          <a:noFill/>
        </p:spPr>
        <p:txBody>
          <a:bodyPr wrap="square" rtlCol="0">
            <a:spAutoFit/>
          </a:bodyPr>
          <a:lstStyle/>
          <a:p>
            <a:r>
              <a:rPr lang="en-US" dirty="0" smtClean="0"/>
              <a:t>“Starry  Night”</a:t>
            </a:r>
            <a:endParaRPr lang="en-US" dirty="0"/>
          </a:p>
        </p:txBody>
      </p:sp>
      <p:sp>
        <p:nvSpPr>
          <p:cNvPr id="5" name="TextBox 4"/>
          <p:cNvSpPr txBox="1"/>
          <p:nvPr/>
        </p:nvSpPr>
        <p:spPr>
          <a:xfrm>
            <a:off x="228600" y="152400"/>
            <a:ext cx="8763000" cy="1246495"/>
          </a:xfrm>
          <a:prstGeom prst="rect">
            <a:avLst/>
          </a:prstGeom>
          <a:noFill/>
        </p:spPr>
        <p:txBody>
          <a:bodyPr wrap="square" rtlCol="0">
            <a:spAutoFit/>
          </a:bodyPr>
          <a:lstStyle/>
          <a:p>
            <a:pPr algn="ctr"/>
            <a:r>
              <a:rPr lang="en-US" sz="2500" dirty="0" smtClean="0"/>
              <a:t>Van Gogh was a </a:t>
            </a:r>
            <a:r>
              <a:rPr lang="en-US" sz="2500" b="1" dirty="0" smtClean="0"/>
              <a:t>Post Impressionist</a:t>
            </a:r>
            <a:r>
              <a:rPr lang="en-US" sz="2500" dirty="0" smtClean="0"/>
              <a:t> painter. </a:t>
            </a:r>
          </a:p>
          <a:p>
            <a:pPr algn="ctr"/>
            <a:r>
              <a:rPr lang="en-US" sz="2500" dirty="0" smtClean="0"/>
              <a:t>Post Impressionist means that his paintings came after the influences of impressionism (or impressions of subjects).  </a:t>
            </a:r>
            <a:endParaRPr lang="en-US" sz="2500" dirty="0"/>
          </a:p>
        </p:txBody>
      </p:sp>
    </p:spTree>
    <p:extLst>
      <p:ext uri="{BB962C8B-B14F-4D97-AF65-F5344CB8AC3E}">
        <p14:creationId xmlns:p14="http://schemas.microsoft.com/office/powerpoint/2010/main" val="23552176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350" y="533400"/>
            <a:ext cx="6931869" cy="545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58328" y="6170406"/>
            <a:ext cx="1752600" cy="369332"/>
          </a:xfrm>
          <a:prstGeom prst="rect">
            <a:avLst/>
          </a:prstGeom>
          <a:noFill/>
        </p:spPr>
        <p:txBody>
          <a:bodyPr wrap="square" rtlCol="0">
            <a:spAutoFit/>
          </a:bodyPr>
          <a:lstStyle/>
          <a:p>
            <a:r>
              <a:rPr lang="en-US" dirty="0" smtClean="0"/>
              <a:t>“The Bedroom”</a:t>
            </a:r>
            <a:endParaRPr lang="en-US" dirty="0"/>
          </a:p>
        </p:txBody>
      </p:sp>
    </p:spTree>
    <p:extLst>
      <p:ext uri="{BB962C8B-B14F-4D97-AF65-F5344CB8AC3E}">
        <p14:creationId xmlns:p14="http://schemas.microsoft.com/office/powerpoint/2010/main" val="31352259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1347" y="5486400"/>
            <a:ext cx="3771802" cy="369332"/>
          </a:xfrm>
          <a:prstGeom prst="rect">
            <a:avLst/>
          </a:prstGeom>
        </p:spPr>
        <p:txBody>
          <a:bodyPr wrap="none">
            <a:spAutoFit/>
          </a:bodyPr>
          <a:lstStyle/>
          <a:p>
            <a:r>
              <a:rPr lang="en-US" dirty="0" smtClean="0"/>
              <a:t>“Field with Flowers Near Arles”,  1888.</a:t>
            </a:r>
            <a:endParaRPr lang="en-US" dirty="0"/>
          </a:p>
        </p:txBody>
      </p:sp>
      <p:pic>
        <p:nvPicPr>
          <p:cNvPr id="5122" name="Picture 2" descr="http://chronoswatchmagazine.com/wp-content/uploads/2012/10/Van-Gogh-Field-with-Flow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851" y="609600"/>
            <a:ext cx="7162298" cy="473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3873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7061"/>
            <a:ext cx="4495800" cy="541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76800" y="597061"/>
            <a:ext cx="4038600" cy="2939266"/>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en-US" sz="2500" dirty="0" smtClean="0"/>
              <a:t>This </a:t>
            </a:r>
            <a:r>
              <a:rPr lang="en-US" sz="2500" dirty="0"/>
              <a:t>is a self portrait of Van Gogh after he had become very </a:t>
            </a:r>
            <a:r>
              <a:rPr lang="en-US" sz="2500" dirty="0" smtClean="0"/>
              <a:t>ill.</a:t>
            </a:r>
            <a:endParaRPr lang="en-US" sz="2500" dirty="0"/>
          </a:p>
          <a:p>
            <a:pPr marL="285750" indent="-285750">
              <a:spcBef>
                <a:spcPts val="600"/>
              </a:spcBef>
              <a:spcAft>
                <a:spcPts val="600"/>
              </a:spcAft>
              <a:buFont typeface="Arial" pitchFamily="34" charset="0"/>
              <a:buChar char="•"/>
            </a:pPr>
            <a:r>
              <a:rPr lang="en-US" sz="2500" dirty="0" smtClean="0"/>
              <a:t>He </a:t>
            </a:r>
            <a:r>
              <a:rPr lang="en-US" sz="2500" dirty="0"/>
              <a:t>was never </a:t>
            </a:r>
            <a:r>
              <a:rPr lang="en-US" sz="2500" dirty="0" smtClean="0"/>
              <a:t>quite </a:t>
            </a:r>
            <a:r>
              <a:rPr lang="en-US" sz="2500" dirty="0"/>
              <a:t>the same and become more popular as an artist after his death at the age of 37. </a:t>
            </a:r>
          </a:p>
        </p:txBody>
      </p:sp>
    </p:spTree>
    <p:extLst>
      <p:ext uri="{BB962C8B-B14F-4D97-AF65-F5344CB8AC3E}">
        <p14:creationId xmlns:p14="http://schemas.microsoft.com/office/powerpoint/2010/main" val="16573756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upload.wikimedia.org/wikipedia/commons/a/a8/Van_Gogh_Self-Portrait_with_Straw_Hat_1887-Metropolit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52400"/>
            <a:ext cx="4669147" cy="5907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81000"/>
            <a:ext cx="3810000" cy="2246769"/>
          </a:xfrm>
          <a:prstGeom prst="rect">
            <a:avLst/>
          </a:prstGeom>
          <a:noFill/>
        </p:spPr>
        <p:txBody>
          <a:bodyPr wrap="square" rtlCol="0">
            <a:spAutoFit/>
          </a:bodyPr>
          <a:lstStyle/>
          <a:p>
            <a:pPr>
              <a:spcBef>
                <a:spcPts val="600"/>
              </a:spcBef>
              <a:spcAft>
                <a:spcPts val="600"/>
              </a:spcAft>
            </a:pPr>
            <a:r>
              <a:rPr lang="en-US" sz="3500" dirty="0" smtClean="0"/>
              <a:t>What is one thing that you learned today about Vincent Van Gogh?</a:t>
            </a:r>
            <a:endParaRPr lang="en-US" sz="3500" dirty="0"/>
          </a:p>
        </p:txBody>
      </p:sp>
      <p:sp>
        <p:nvSpPr>
          <p:cNvPr id="4" name="TextBox 3"/>
          <p:cNvSpPr txBox="1"/>
          <p:nvPr/>
        </p:nvSpPr>
        <p:spPr>
          <a:xfrm>
            <a:off x="5868091" y="6172200"/>
            <a:ext cx="2915856" cy="369332"/>
          </a:xfrm>
          <a:prstGeom prst="rect">
            <a:avLst/>
          </a:prstGeom>
          <a:noFill/>
        </p:spPr>
        <p:txBody>
          <a:bodyPr wrap="square" rtlCol="0">
            <a:spAutoFit/>
          </a:bodyPr>
          <a:lstStyle/>
          <a:p>
            <a:r>
              <a:rPr lang="en-US" dirty="0" smtClean="0"/>
              <a:t>“Self Portrait with Straw Hat”</a:t>
            </a:r>
            <a:endParaRPr lang="en-US" dirty="0"/>
          </a:p>
        </p:txBody>
      </p:sp>
    </p:spTree>
    <p:extLst>
      <p:ext uri="{BB962C8B-B14F-4D97-AF65-F5344CB8AC3E}">
        <p14:creationId xmlns:p14="http://schemas.microsoft.com/office/powerpoint/2010/main" val="10525308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12"/>
            <a:ext cx="8229600" cy="663388"/>
          </a:xfrm>
        </p:spPr>
        <p:txBody>
          <a:bodyPr>
            <a:normAutofit/>
          </a:bodyPr>
          <a:lstStyle/>
          <a:p>
            <a:r>
              <a:rPr lang="en-US" sz="3000" dirty="0" smtClean="0"/>
              <a:t>Sunflower Fields on a Sunny Day</a:t>
            </a:r>
            <a:endParaRPr lang="en-US" sz="3000" dirty="0"/>
          </a:p>
        </p:txBody>
      </p:sp>
      <p:sp>
        <p:nvSpPr>
          <p:cNvPr id="3" name="Content Placeholder 2"/>
          <p:cNvSpPr>
            <a:spLocks noGrp="1"/>
          </p:cNvSpPr>
          <p:nvPr>
            <p:ph idx="1"/>
          </p:nvPr>
        </p:nvSpPr>
        <p:spPr>
          <a:xfrm>
            <a:off x="152400" y="762000"/>
            <a:ext cx="8839200" cy="5562600"/>
          </a:xfrm>
        </p:spPr>
        <p:txBody>
          <a:bodyPr>
            <a:noAutofit/>
          </a:bodyPr>
          <a:lstStyle/>
          <a:p>
            <a:pPr>
              <a:spcBef>
                <a:spcPts val="600"/>
              </a:spcBef>
              <a:spcAft>
                <a:spcPts val="600"/>
              </a:spcAft>
            </a:pPr>
            <a:r>
              <a:rPr lang="en-US" sz="2300" dirty="0" smtClean="0"/>
              <a:t>Start </a:t>
            </a:r>
            <a:r>
              <a:rPr lang="en-US" sz="2300" dirty="0"/>
              <a:t>with a piece of </a:t>
            </a:r>
            <a:r>
              <a:rPr lang="en-US" sz="2300" dirty="0" smtClean="0"/>
              <a:t>light </a:t>
            </a:r>
            <a:r>
              <a:rPr lang="en-US" sz="2300" dirty="0"/>
              <a:t>blue </a:t>
            </a:r>
            <a:r>
              <a:rPr lang="en-US" sz="2300" dirty="0" smtClean="0"/>
              <a:t>construction paper</a:t>
            </a:r>
            <a:r>
              <a:rPr lang="en-US" sz="2300" dirty="0"/>
              <a:t>. </a:t>
            </a:r>
            <a:r>
              <a:rPr lang="en-US" sz="2300" dirty="0" smtClean="0"/>
              <a:t> In </a:t>
            </a:r>
            <a:r>
              <a:rPr lang="en-US" sz="2300" dirty="0"/>
              <a:t>the horizontal position draw a line one third the way across the paper.  This is the horizon line.</a:t>
            </a:r>
          </a:p>
          <a:p>
            <a:pPr>
              <a:spcBef>
                <a:spcPts val="600"/>
              </a:spcBef>
              <a:spcAft>
                <a:spcPts val="600"/>
              </a:spcAft>
            </a:pPr>
            <a:r>
              <a:rPr lang="en-US" sz="2300" dirty="0" smtClean="0"/>
              <a:t>Using </a:t>
            </a:r>
            <a:r>
              <a:rPr lang="en-US" sz="2300" dirty="0"/>
              <a:t>a yellow oil pastel draw small circles all over the bottom portion of the paper.  This will begin the field of sunflowers.  Next, add orange oil pastel in circular motions to the yellow sunflowers just made.  The orange </a:t>
            </a:r>
            <a:r>
              <a:rPr lang="en-US" sz="2300" dirty="0" smtClean="0"/>
              <a:t>will </a:t>
            </a:r>
            <a:r>
              <a:rPr lang="en-US" sz="2300" dirty="0"/>
              <a:t>help give the flowers dimension.  </a:t>
            </a:r>
            <a:r>
              <a:rPr lang="en-US" sz="2300" dirty="0" smtClean="0"/>
              <a:t>Finish </a:t>
            </a:r>
            <a:r>
              <a:rPr lang="en-US" sz="2300" dirty="0"/>
              <a:t>up each flower by adding a brown center with a brown oil pastel.</a:t>
            </a:r>
          </a:p>
          <a:p>
            <a:pPr>
              <a:spcBef>
                <a:spcPts val="600"/>
              </a:spcBef>
              <a:spcAft>
                <a:spcPts val="600"/>
              </a:spcAft>
            </a:pPr>
            <a:r>
              <a:rPr lang="en-US" sz="2300" dirty="0" smtClean="0"/>
              <a:t>Create </a:t>
            </a:r>
            <a:r>
              <a:rPr lang="en-US" sz="2300" dirty="0"/>
              <a:t>the sun by starting with a large yellow circle in the top right corner of the page.  Add orange using circular motions.  Heavier orange on the outer part of the sun and more yellow toward the center of the sun.</a:t>
            </a:r>
          </a:p>
          <a:p>
            <a:pPr>
              <a:spcBef>
                <a:spcPts val="600"/>
              </a:spcBef>
              <a:spcAft>
                <a:spcPts val="600"/>
              </a:spcAft>
            </a:pPr>
            <a:r>
              <a:rPr lang="en-US" sz="2300" dirty="0" smtClean="0"/>
              <a:t>Using </a:t>
            </a:r>
            <a:r>
              <a:rPr lang="en-US" sz="2300" dirty="0"/>
              <a:t>different shades of blue oil pastels if available create swirls that fill the sky.  Finish with some white swirls in the sky.</a:t>
            </a:r>
          </a:p>
          <a:p>
            <a:pPr>
              <a:spcBef>
                <a:spcPts val="600"/>
              </a:spcBef>
              <a:spcAft>
                <a:spcPts val="600"/>
              </a:spcAft>
            </a:pPr>
            <a:endParaRPr lang="en-US" sz="2300" dirty="0"/>
          </a:p>
        </p:txBody>
      </p:sp>
      <p:sp>
        <p:nvSpPr>
          <p:cNvPr id="4" name="TextBox 3"/>
          <p:cNvSpPr txBox="1"/>
          <p:nvPr/>
        </p:nvSpPr>
        <p:spPr>
          <a:xfrm>
            <a:off x="5410200" y="6459286"/>
            <a:ext cx="4343400" cy="323165"/>
          </a:xfrm>
          <a:prstGeom prst="rect">
            <a:avLst/>
          </a:prstGeom>
          <a:noFill/>
        </p:spPr>
        <p:txBody>
          <a:bodyPr wrap="square" rtlCol="0">
            <a:spAutoFit/>
          </a:bodyPr>
          <a:lstStyle/>
          <a:p>
            <a:r>
              <a:rPr lang="en-US" sz="1500" dirty="0" smtClean="0"/>
              <a:t>Content from: teachkidsartappreciation.com</a:t>
            </a:r>
            <a:endParaRPr lang="en-US" sz="1500" dirty="0"/>
          </a:p>
        </p:txBody>
      </p:sp>
    </p:spTree>
    <p:extLst>
      <p:ext uri="{BB962C8B-B14F-4D97-AF65-F5344CB8AC3E}">
        <p14:creationId xmlns:p14="http://schemas.microsoft.com/office/powerpoint/2010/main" val="22320431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eachkidsartappreciation.files.wordpress.com/2011/09/img00183-20101019-105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488" t="6808" r="2766" b="11519"/>
          <a:stretch/>
        </p:blipFill>
        <p:spPr bwMode="auto">
          <a:xfrm>
            <a:off x="285750" y="685800"/>
            <a:ext cx="85725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313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224</Words>
  <Application>Microsoft Macintosh PowerPoint</Application>
  <PresentationFormat>On-screen Show (4:3)</PresentationFormat>
  <Paragraphs>43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Vincent Van Gogh 1853-1890 Born in Zundert, Netherlands</vt:lpstr>
      <vt:lpstr>PowerPoint Presentation</vt:lpstr>
      <vt:lpstr> </vt:lpstr>
      <vt:lpstr>PowerPoint Presentation</vt:lpstr>
      <vt:lpstr>PowerPoint Presentation</vt:lpstr>
      <vt:lpstr>PowerPoint Presentation</vt:lpstr>
      <vt:lpstr>PowerPoint Presentation</vt:lpstr>
      <vt:lpstr>Sunflower Fields on a Sunny Day</vt:lpstr>
      <vt:lpstr>PowerPoint Presentation</vt:lpstr>
      <vt:lpstr>Alternate Project: Sunflowers in a Vase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Van Gogh 1853-1890 Born in Zundert, Netherlands</dc:title>
  <dc:creator>Chris Keller (HB Strategy Group)</dc:creator>
  <cp:lastModifiedBy>Chris Keller</cp:lastModifiedBy>
  <cp:revision>14</cp:revision>
  <dcterms:created xsi:type="dcterms:W3CDTF">2013-10-10T05:03:00Z</dcterms:created>
  <dcterms:modified xsi:type="dcterms:W3CDTF">2014-09-09T04:15:39Z</dcterms:modified>
</cp:coreProperties>
</file>